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9"/>
  </p:notesMasterIdLst>
  <p:sldIdLst>
    <p:sldId id="1088" r:id="rId2"/>
    <p:sldId id="1004" r:id="rId3"/>
    <p:sldId id="1005" r:id="rId4"/>
    <p:sldId id="265" r:id="rId5"/>
    <p:sldId id="1006" r:id="rId6"/>
    <p:sldId id="1007" r:id="rId7"/>
    <p:sldId id="266" r:id="rId8"/>
    <p:sldId id="267" r:id="rId9"/>
    <p:sldId id="268" r:id="rId10"/>
    <p:sldId id="269" r:id="rId11"/>
    <p:sldId id="1008" r:id="rId12"/>
    <p:sldId id="271" r:id="rId13"/>
    <p:sldId id="272" r:id="rId14"/>
    <p:sldId id="273" r:id="rId15"/>
    <p:sldId id="274" r:id="rId16"/>
    <p:sldId id="1089" r:id="rId17"/>
    <p:sldId id="1090" r:id="rId18"/>
    <p:sldId id="1091" r:id="rId19"/>
    <p:sldId id="1087" r:id="rId20"/>
    <p:sldId id="1092" r:id="rId21"/>
    <p:sldId id="1009" r:id="rId22"/>
    <p:sldId id="1010" r:id="rId23"/>
    <p:sldId id="1011" r:id="rId24"/>
    <p:sldId id="1012" r:id="rId25"/>
    <p:sldId id="1093" r:id="rId26"/>
    <p:sldId id="275" r:id="rId27"/>
    <p:sldId id="276" r:id="rId28"/>
    <p:sldId id="1013" r:id="rId29"/>
    <p:sldId id="1094" r:id="rId30"/>
    <p:sldId id="1015" r:id="rId31"/>
    <p:sldId id="1017" r:id="rId32"/>
    <p:sldId id="1095" r:id="rId33"/>
    <p:sldId id="1018" r:id="rId34"/>
    <p:sldId id="1019" r:id="rId35"/>
    <p:sldId id="1096" r:id="rId36"/>
    <p:sldId id="278" r:id="rId37"/>
    <p:sldId id="1097" r:id="rId38"/>
    <p:sldId id="279" r:id="rId39"/>
    <p:sldId id="280" r:id="rId40"/>
    <p:sldId id="281" r:id="rId41"/>
    <p:sldId id="282" r:id="rId42"/>
    <p:sldId id="1020" r:id="rId43"/>
    <p:sldId id="1098" r:id="rId44"/>
    <p:sldId id="1021" r:id="rId45"/>
    <p:sldId id="1099" r:id="rId46"/>
    <p:sldId id="283" r:id="rId47"/>
    <p:sldId id="284" r:id="rId48"/>
    <p:sldId id="286" r:id="rId49"/>
    <p:sldId id="1026" r:id="rId50"/>
    <p:sldId id="1028" r:id="rId51"/>
    <p:sldId id="1030" r:id="rId52"/>
    <p:sldId id="1031" r:id="rId53"/>
    <p:sldId id="1032" r:id="rId54"/>
    <p:sldId id="1033" r:id="rId55"/>
    <p:sldId id="1034" r:id="rId56"/>
    <p:sldId id="1003" r:id="rId57"/>
    <p:sldId id="1035" r:id="rId58"/>
    <p:sldId id="1036" r:id="rId59"/>
    <p:sldId id="1037" r:id="rId60"/>
    <p:sldId id="1038" r:id="rId61"/>
    <p:sldId id="1039" r:id="rId62"/>
    <p:sldId id="1040" r:id="rId63"/>
    <p:sldId id="884" r:id="rId64"/>
    <p:sldId id="1041" r:id="rId65"/>
    <p:sldId id="1042" r:id="rId66"/>
    <p:sldId id="889" r:id="rId67"/>
    <p:sldId id="890" r:id="rId68"/>
    <p:sldId id="891" r:id="rId69"/>
    <p:sldId id="892" r:id="rId70"/>
    <p:sldId id="893" r:id="rId71"/>
    <p:sldId id="894" r:id="rId72"/>
    <p:sldId id="886" r:id="rId73"/>
    <p:sldId id="888" r:id="rId74"/>
    <p:sldId id="895" r:id="rId75"/>
    <p:sldId id="1043" r:id="rId76"/>
    <p:sldId id="1044" r:id="rId77"/>
    <p:sldId id="1045" r:id="rId78"/>
    <p:sldId id="1046" r:id="rId79"/>
    <p:sldId id="1047" r:id="rId80"/>
    <p:sldId id="1048" r:id="rId81"/>
    <p:sldId id="1049" r:id="rId82"/>
    <p:sldId id="1050" r:id="rId83"/>
    <p:sldId id="1052" r:id="rId84"/>
    <p:sldId id="1053" r:id="rId85"/>
    <p:sldId id="945" r:id="rId86"/>
    <p:sldId id="1051" r:id="rId87"/>
    <p:sldId id="946" r:id="rId88"/>
    <p:sldId id="947" r:id="rId89"/>
    <p:sldId id="940" r:id="rId90"/>
    <p:sldId id="941" r:id="rId91"/>
    <p:sldId id="942" r:id="rId92"/>
    <p:sldId id="943" r:id="rId93"/>
    <p:sldId id="944" r:id="rId94"/>
    <p:sldId id="949" r:id="rId95"/>
    <p:sldId id="950" r:id="rId96"/>
    <p:sldId id="952" r:id="rId97"/>
    <p:sldId id="953" r:id="rId98"/>
    <p:sldId id="954" r:id="rId99"/>
    <p:sldId id="955" r:id="rId100"/>
    <p:sldId id="957" r:id="rId101"/>
    <p:sldId id="958" r:id="rId102"/>
    <p:sldId id="960" r:id="rId103"/>
    <p:sldId id="961" r:id="rId104"/>
    <p:sldId id="962" r:id="rId105"/>
    <p:sldId id="963" r:id="rId106"/>
    <p:sldId id="959" r:id="rId107"/>
    <p:sldId id="964" r:id="rId108"/>
    <p:sldId id="966" r:id="rId109"/>
    <p:sldId id="965" r:id="rId110"/>
    <p:sldId id="967" r:id="rId111"/>
    <p:sldId id="968" r:id="rId112"/>
    <p:sldId id="969" r:id="rId113"/>
    <p:sldId id="970" r:id="rId114"/>
    <p:sldId id="971" r:id="rId115"/>
    <p:sldId id="972" r:id="rId116"/>
    <p:sldId id="973" r:id="rId117"/>
    <p:sldId id="974" r:id="rId118"/>
    <p:sldId id="975" r:id="rId119"/>
    <p:sldId id="1069" r:id="rId120"/>
    <p:sldId id="956" r:id="rId121"/>
    <p:sldId id="977" r:id="rId122"/>
    <p:sldId id="1054" r:id="rId123"/>
    <p:sldId id="1055" r:id="rId124"/>
    <p:sldId id="1056" r:id="rId125"/>
    <p:sldId id="1057" r:id="rId126"/>
    <p:sldId id="1058" r:id="rId127"/>
    <p:sldId id="1059" r:id="rId128"/>
    <p:sldId id="1068" r:id="rId129"/>
    <p:sldId id="1060" r:id="rId130"/>
    <p:sldId id="1070" r:id="rId131"/>
    <p:sldId id="1071" r:id="rId132"/>
    <p:sldId id="1072" r:id="rId133"/>
    <p:sldId id="1061" r:id="rId134"/>
    <p:sldId id="270" r:id="rId135"/>
    <p:sldId id="1073" r:id="rId136"/>
    <p:sldId id="1074" r:id="rId137"/>
    <p:sldId id="1075" r:id="rId138"/>
    <p:sldId id="1076" r:id="rId139"/>
    <p:sldId id="1077" r:id="rId140"/>
    <p:sldId id="1078" r:id="rId141"/>
    <p:sldId id="1063" r:id="rId142"/>
    <p:sldId id="1064" r:id="rId143"/>
    <p:sldId id="1065" r:id="rId144"/>
    <p:sldId id="1066" r:id="rId145"/>
    <p:sldId id="1067" r:id="rId146"/>
    <p:sldId id="1079" r:id="rId147"/>
    <p:sldId id="1080" r:id="rId148"/>
    <p:sldId id="1081" r:id="rId149"/>
    <p:sldId id="1082" r:id="rId150"/>
    <p:sldId id="1083" r:id="rId151"/>
    <p:sldId id="1084" r:id="rId152"/>
    <p:sldId id="1085" r:id="rId153"/>
    <p:sldId id="285" r:id="rId154"/>
    <p:sldId id="1086" r:id="rId155"/>
    <p:sldId id="287" r:id="rId156"/>
    <p:sldId id="288" r:id="rId157"/>
    <p:sldId id="848" r:id="rId158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9f7af2e312caa6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1158" autoAdjust="0"/>
  </p:normalViewPr>
  <p:slideViewPr>
    <p:cSldViewPr snapToGrid="0">
      <p:cViewPr varScale="1">
        <p:scale>
          <a:sx n="79" d="100"/>
          <a:sy n="79" d="100"/>
        </p:scale>
        <p:origin x="8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commentAuthors" Target="commentAuthor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&#1495;&#1493;&#1489;&#1512;&#1514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Entropy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גיליון1!$D$1</c:f>
              <c:strCache>
                <c:ptCount val="1"/>
                <c:pt idx="0">
                  <c:v>Log2(N)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גיליון1!$D$2:$D$16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1.5849625007211563</c:v>
                </c:pt>
                <c:pt idx="3">
                  <c:v>2</c:v>
                </c:pt>
                <c:pt idx="4">
                  <c:v>2.3219280948873622</c:v>
                </c:pt>
                <c:pt idx="5">
                  <c:v>2.5849625007211561</c:v>
                </c:pt>
                <c:pt idx="6">
                  <c:v>2.8073549220576042</c:v>
                </c:pt>
                <c:pt idx="7">
                  <c:v>3</c:v>
                </c:pt>
                <c:pt idx="8">
                  <c:v>3.1699250014423126</c:v>
                </c:pt>
                <c:pt idx="9">
                  <c:v>3.3219280948873626</c:v>
                </c:pt>
                <c:pt idx="10">
                  <c:v>3.4594316186372978</c:v>
                </c:pt>
                <c:pt idx="11">
                  <c:v>3.5849625007211565</c:v>
                </c:pt>
                <c:pt idx="12">
                  <c:v>3.7004397181410922</c:v>
                </c:pt>
                <c:pt idx="13">
                  <c:v>3.8073549220576037</c:v>
                </c:pt>
                <c:pt idx="14">
                  <c:v>3.9068905956085187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9B-47E2-8E89-A4DFCA14D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8799680"/>
        <c:axId val="235552192"/>
      </c:lineChart>
      <c:catAx>
        <c:axId val="34879968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235552192"/>
        <c:crosses val="autoZero"/>
        <c:auto val="1"/>
        <c:lblAlgn val="ctr"/>
        <c:lblOffset val="100"/>
        <c:noMultiLvlLbl val="0"/>
      </c:catAx>
      <c:valAx>
        <c:axId val="23555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48799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he-IL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9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9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9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8C927D88-9B27-4F6D-9882-332E12B61815}" type="datetimeFigureOut">
              <a:rPr lang="he-IL" smtClean="0"/>
              <a:t>כ"ד/חשון/תשפ"ב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C2841CB8-329F-4197-99F8-2FE2068A020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102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oodness_of_fit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Wikipedia:Citation_needed" TargetMode="Externa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הוא נותן </a:t>
            </a:r>
            <a:r>
              <a:rPr lang="he-IL" dirty="0" err="1"/>
              <a:t>לייבל</a:t>
            </a:r>
            <a:r>
              <a:rPr lang="he-IL" dirty="0"/>
              <a:t> בהתאם לשכניו הקרובים ביותר מתוך הנחה שמי שקרוב אליי כנראה דומה לי.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1350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2BE6-BE40-4309-BC79-E43A156090AA}" type="slidenum">
              <a:rPr lang="he-IL" altLang="he-IL" smtClean="0"/>
              <a:pPr>
                <a:spcBef>
                  <a:spcPct val="0"/>
                </a:spcBef>
              </a:pPr>
              <a:t>15</a:t>
            </a:fld>
            <a:endParaRPr lang="en-US" altLang="he-IL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0375535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109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579969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6974400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328846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1160060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2411349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016646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017961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987784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295271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1397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2BE6-BE40-4309-BC79-E43A156090AA}" type="slidenum">
              <a:rPr lang="he-IL" altLang="he-IL" smtClean="0"/>
              <a:pPr>
                <a:spcBef>
                  <a:spcPct val="0"/>
                </a:spcBef>
              </a:pPr>
              <a:t>16</a:t>
            </a:fld>
            <a:endParaRPr lang="en-US" altLang="he-IL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95206478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C82EABBD-50C8-4BCE-9D9D-8CDD7FA0D453}" type="slidenum">
              <a:rPr lang="he-IL" altLang="he-IL" smtClean="0"/>
              <a:pPr algn="l">
                <a:spcBef>
                  <a:spcPct val="0"/>
                </a:spcBef>
              </a:pPr>
              <a:t>119</a:t>
            </a:fld>
            <a:endParaRPr lang="en-US" altLang="he-IL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P^ - 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מסמן את רמת הדיוק של 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training set</a:t>
            </a:r>
            <a:endParaRPr lang="he-IL" alt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P – 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מסמן את רמת הדיוק של 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testing set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hangingPunct="1"/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מספר התצפיות בטסט סט</a:t>
            </a:r>
          </a:p>
          <a:p>
            <a:pPr eaLnBrk="1" hangingPunct="1"/>
            <a:endParaRPr lang="en-US" alt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בקשר ל-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he-IL" alt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הוא שווה ל-1.96. זה בעצם הרווח בר סמך של 95%. </a:t>
            </a:r>
          </a:p>
        </p:txBody>
      </p:sp>
    </p:spTree>
    <p:extLst>
      <p:ext uri="{BB962C8B-B14F-4D97-AF65-F5344CB8AC3E}">
        <p14:creationId xmlns:p14="http://schemas.microsoft.com/office/powerpoint/2010/main" val="72690336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5797580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Testing accuracy is: ¾=0.75=75%</a:t>
            </a:r>
          </a:p>
          <a:p>
            <a:r>
              <a:rPr lang="en-US" sz="1200" dirty="0"/>
              <a:t>Majority rule accuracy=6/10=60%</a:t>
            </a:r>
            <a:endParaRPr lang="he-IL" sz="1200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592948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030630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036520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ככל שנגדיל את כמות </a:t>
            </a:r>
            <a:r>
              <a:rPr lang="he-IL" dirty="0" err="1"/>
              <a:t>הקודקודים</a:t>
            </a:r>
            <a:r>
              <a:rPr lang="he-IL" dirty="0"/>
              <a:t> בעץ, כך הדיוק שלנו יעלה.</a:t>
            </a:r>
            <a:br>
              <a:rPr lang="en-US" dirty="0"/>
            </a:br>
            <a:r>
              <a:rPr lang="he-IL" dirty="0"/>
              <a:t>אבל לא נרצה יותר מדיי כי דיוק על המבחן ירד בסופו של דבר.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94455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 err="1"/>
              <a:t>Prepruning</a:t>
            </a:r>
            <a:r>
              <a:rPr lang="he-IL" dirty="0"/>
              <a:t>  - גיזום מוקדם. נרצה לעצור את בניית עץ. נקבע איזשהו סף וממנו נפסיק לפתח את קודקודי העץ. הבעיה בזה היא הקושי לבחור תנאי סף מתאים.</a:t>
            </a:r>
          </a:p>
          <a:p>
            <a:pPr algn="r" rtl="1"/>
            <a:r>
              <a:rPr lang="en-US" dirty="0" err="1"/>
              <a:t>Postpruning</a:t>
            </a:r>
            <a:r>
              <a:rPr lang="he-IL" dirty="0"/>
              <a:t> – נבנה עץ ענק שנדע שהוא לא טוב וננסה לגזום אותו. </a:t>
            </a:r>
            <a:r>
              <a:rPr lang="he-IL" dirty="0" err="1"/>
              <a:t>בדר"כ</a:t>
            </a:r>
            <a:r>
              <a:rPr lang="he-IL" dirty="0"/>
              <a:t> הגיזום יחל מהרמה הנמוכה ונעלה אט אט.</a:t>
            </a:r>
          </a:p>
          <a:p>
            <a:pPr algn="r" rtl="1"/>
            <a:r>
              <a:rPr lang="he-IL" dirty="0"/>
              <a:t>איך נדע מהו עץ אופטימלי? בכל שלב שאנו גוזמים את העץ, נריץ את ה-</a:t>
            </a:r>
            <a:r>
              <a:rPr lang="en-US" dirty="0"/>
              <a:t>test set</a:t>
            </a:r>
            <a:r>
              <a:rPr lang="he-IL" dirty="0"/>
              <a:t> ונראה אם שיפרנו.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0064683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מבטל את הענפים האלה ומסווג אותם על פי הרוב.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6034556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מבטל את הענפים האלה ומסווג אותם על פי הרוב.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36877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השערת האפס: המשתנה </a:t>
            </a:r>
            <a:r>
              <a:rPr lang="en-US" dirty="0"/>
              <a:t>A </a:t>
            </a:r>
            <a:r>
              <a:rPr lang="he-IL" dirty="0"/>
              <a:t>לא רלוונטי לסיווג. </a:t>
            </a:r>
            <a:br>
              <a:rPr lang="en-US" dirty="0"/>
            </a:br>
            <a:r>
              <a:rPr lang="he-IL" dirty="0"/>
              <a:t>ההשערה האלטרנטיבית המשתנה </a:t>
            </a:r>
            <a:r>
              <a:rPr lang="en-US" dirty="0"/>
              <a:t>A</a:t>
            </a:r>
            <a:r>
              <a:rPr lang="he-IL" dirty="0"/>
              <a:t> כן משפיע כלומר רלוונטי לסיווג. </a:t>
            </a:r>
            <a:br>
              <a:rPr lang="en-US" dirty="0"/>
            </a:br>
            <a:r>
              <a:rPr lang="he-IL" dirty="0"/>
              <a:t>אם נדחה את השערת האפס אזי נפצל את </a:t>
            </a:r>
            <a:r>
              <a:rPr lang="he-IL" dirty="0" err="1"/>
              <a:t>הקודקוד</a:t>
            </a:r>
            <a:r>
              <a:rPr lang="he-IL" dirty="0"/>
              <a:t>.</a:t>
            </a:r>
            <a:br>
              <a:rPr lang="en-US" dirty="0"/>
            </a:br>
            <a:r>
              <a:rPr lang="he-IL" dirty="0"/>
              <a:t>תנאי בסיסי שהסטטיסטי מתפלג חי בריבוע הוא השערת האפס נכונה.</a:t>
            </a:r>
            <a:br>
              <a:rPr lang="en-US" dirty="0"/>
            </a:br>
            <a:r>
              <a:rPr lang="he-IL" dirty="0"/>
              <a:t>אם נדחה אז זה אומר שזה לא מתפלג חי בריבוע.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8276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למשל צבע </a:t>
            </a:r>
            <a:r>
              <a:rPr lang="he-IL" dirty="0" err="1"/>
              <a:t>העיינים</a:t>
            </a:r>
            <a:r>
              <a:rPr lang="he-IL" dirty="0"/>
              <a:t> בסיווג של גבר ואישה.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087923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מבטל את הענפים האלה ומסווג אותם על פי הרוב.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496132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0F6E1655-781C-40C7-BDC6-834C41470D90}" type="slidenum">
              <a:rPr lang="he-IL" altLang="he-IL" smtClean="0"/>
              <a:pPr algn="l">
                <a:spcBef>
                  <a:spcPct val="0"/>
                </a:spcBef>
              </a:pPr>
              <a:t>130</a:t>
            </a:fld>
            <a:endParaRPr lang="en-US" altLang="he-IL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84376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202B1613-6BBF-48A5-A832-19535B9440F1}" type="slidenum">
              <a:rPr lang="he-IL" altLang="he-IL" smtClean="0"/>
              <a:pPr algn="l">
                <a:spcBef>
                  <a:spcPct val="0"/>
                </a:spcBef>
              </a:pPr>
              <a:t>131</a:t>
            </a:fld>
            <a:endParaRPr lang="en-US" altLang="he-IL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07588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E63B649E-52DA-4647-BFB5-5D653424A9E1}" type="slidenum">
              <a:rPr lang="he-IL" altLang="he-IL" smtClean="0"/>
              <a:pPr algn="l">
                <a:spcBef>
                  <a:spcPct val="0"/>
                </a:spcBef>
              </a:pPr>
              <a:t>132</a:t>
            </a:fld>
            <a:endParaRPr lang="en-US" altLang="he-IL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23971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השערת האפס: המשתנה </a:t>
            </a:r>
            <a:r>
              <a:rPr lang="en-US" dirty="0"/>
              <a:t>A </a:t>
            </a:r>
            <a:r>
              <a:rPr lang="he-IL" dirty="0"/>
              <a:t>לא רלוונטי לסיווג. </a:t>
            </a:r>
            <a:br>
              <a:rPr lang="en-US" dirty="0"/>
            </a:br>
            <a:r>
              <a:rPr lang="he-IL" dirty="0"/>
              <a:t>ההשערה האלטרנטיבית המשתנה </a:t>
            </a:r>
            <a:r>
              <a:rPr lang="en-US" dirty="0"/>
              <a:t>A</a:t>
            </a:r>
            <a:r>
              <a:rPr lang="he-IL" dirty="0"/>
              <a:t> כן משפיע כלומר רלוונטי לסיווג. </a:t>
            </a:r>
            <a:br>
              <a:rPr lang="en-US" dirty="0"/>
            </a:br>
            <a:r>
              <a:rPr lang="he-IL" dirty="0"/>
              <a:t>אם נדחה את השערת האפס אזי נפצל את </a:t>
            </a:r>
            <a:r>
              <a:rPr lang="he-IL" dirty="0" err="1"/>
              <a:t>הקודקוד</a:t>
            </a:r>
            <a:r>
              <a:rPr lang="he-IL" dirty="0"/>
              <a:t>.</a:t>
            </a:r>
            <a:br>
              <a:rPr lang="en-US" dirty="0"/>
            </a:br>
            <a:r>
              <a:rPr lang="he-IL" dirty="0"/>
              <a:t>תנאי בסיסי שהסטטיסטי מתפלג חי בריבוע הוא השערת האפס נכונה.</a:t>
            </a:r>
            <a:br>
              <a:rPr lang="en-US" dirty="0"/>
            </a:br>
            <a:r>
              <a:rPr lang="he-IL" dirty="0"/>
              <a:t>אם נדחה אז זה אומר שזה לא מתפלג חי בריבוע.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4837616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553D0E94-0399-4BE6-A3CB-C4BF3E0E4840}" type="slidenum">
              <a:rPr lang="he-IL" altLang="he-IL" smtClean="0"/>
              <a:pPr algn="l">
                <a:spcBef>
                  <a:spcPct val="0"/>
                </a:spcBef>
              </a:pPr>
              <a:t>134</a:t>
            </a:fld>
            <a:endParaRPr lang="en-US" altLang="he-IL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00846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2672389C-007F-4EFC-A24A-572E53701094}" type="slidenum">
              <a:rPr lang="he-IL" altLang="he-IL" smtClean="0"/>
              <a:pPr algn="l">
                <a:spcBef>
                  <a:spcPct val="0"/>
                </a:spcBef>
              </a:pPr>
              <a:t>135</a:t>
            </a:fld>
            <a:endParaRPr lang="en-US" altLang="he-IL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07759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F97305C6-9CF0-4DC8-8789-B0182EB8F174}" type="slidenum">
              <a:rPr lang="he-IL" altLang="he-IL" smtClean="0"/>
              <a:pPr algn="l">
                <a:spcBef>
                  <a:spcPct val="0"/>
                </a:spcBef>
              </a:pPr>
              <a:t>136</a:t>
            </a:fld>
            <a:endParaRPr lang="en-US" altLang="he-IL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6506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BB73E462-E56B-48BF-A54A-2A90010B9D63}" type="slidenum">
              <a:rPr lang="he-IL" altLang="he-IL" smtClean="0"/>
              <a:pPr algn="l">
                <a:spcBef>
                  <a:spcPct val="0"/>
                </a:spcBef>
              </a:pPr>
              <a:t>137</a:t>
            </a:fld>
            <a:endParaRPr lang="en-US" altLang="he-IL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9636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109F7230-3453-4A59-B4DE-22FDC4A713C3}" type="slidenum">
              <a:rPr lang="he-IL" altLang="he-IL" smtClean="0"/>
              <a:pPr algn="l">
                <a:spcBef>
                  <a:spcPct val="0"/>
                </a:spcBef>
              </a:pPr>
              <a:t>138</a:t>
            </a:fld>
            <a:endParaRPr lang="en-US" altLang="he-IL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rtl="1" eaLnBrk="1" hangingPunct="1"/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ב-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3 קודם בונים את העץ ורק אחר כך בודקים אם אין 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r" rtl="1" eaLnBrk="1" hangingPunct="1"/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בחי בריבוע אני בונה מראש עץ שאין בו 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alt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792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למשל צבע </a:t>
            </a:r>
            <a:r>
              <a:rPr lang="he-IL" dirty="0" err="1"/>
              <a:t>העיינים</a:t>
            </a:r>
            <a:r>
              <a:rPr lang="he-IL" dirty="0"/>
              <a:t> בסיווג של גבר ואישה.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0338351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1DBEDBCD-E9C1-49A1-8CB2-F86E446D47AC}" type="slidenum">
              <a:rPr lang="he-IL" altLang="he-IL" smtClean="0"/>
              <a:pPr algn="l">
                <a:spcBef>
                  <a:spcPct val="0"/>
                </a:spcBef>
              </a:pPr>
              <a:t>139</a:t>
            </a:fld>
            <a:endParaRPr lang="en-US" altLang="he-IL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90126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FF274E2B-B2DF-4EA3-8077-D9F7E071639C}" type="slidenum">
              <a:rPr lang="he-IL" altLang="he-IL" smtClean="0"/>
              <a:pPr algn="l">
                <a:spcBef>
                  <a:spcPct val="0"/>
                </a:spcBef>
              </a:pPr>
              <a:t>140</a:t>
            </a:fld>
            <a:endParaRPr lang="en-US" altLang="he-IL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33595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מבטל את הענפים האלה ומסווג אותם על פי הרוב.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141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797081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מבטל את הענפים האלה ומסווג אותם על פי הרוב.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35882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עוד מבחן. במקרה כאן קודם נבנה את העץ ורק אחר כך נבצע גיזום. </a:t>
            </a:r>
          </a:p>
          <a:p>
            <a:pPr algn="r" rtl="1"/>
            <a:r>
              <a:rPr lang="he-IL" dirty="0"/>
              <a:t>החצי שמחברים במשוואה היא עבור תיקון הרציפות.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143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333160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/>
              <a:t>Q(v)</a:t>
            </a:r>
            <a:r>
              <a:rPr lang="he-IL" dirty="0"/>
              <a:t>- הטעות לפני הגיזום</a:t>
            </a:r>
          </a:p>
          <a:p>
            <a:pPr algn="r" rtl="1"/>
            <a:r>
              <a:rPr lang="en-US" dirty="0"/>
              <a:t>Q(T)</a:t>
            </a:r>
            <a:r>
              <a:rPr lang="he-IL" dirty="0"/>
              <a:t> – הטעות אחרי הגיזום.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144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218231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/>
              <a:t>Error = 10/30</a:t>
            </a:r>
            <a:r>
              <a:rPr lang="he-IL" dirty="0"/>
              <a:t> זו השגיאה אם נבצע סיווג על פי הרוב.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145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6065298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47A8F9EA-4718-4C05-82A5-F18007190753}" type="slidenum">
              <a:rPr lang="he-IL" altLang="he-IL" smtClean="0"/>
              <a:pPr algn="l">
                <a:spcBef>
                  <a:spcPct val="0"/>
                </a:spcBef>
              </a:pPr>
              <a:t>147</a:t>
            </a:fld>
            <a:endParaRPr lang="en-US" altLang="he-IL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rtl="1" eaLnBrk="1" hangingPunct="1"/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אלגוריתם </a:t>
            </a:r>
            <a:r>
              <a:rPr lang="he-IL" altLang="he-IL" dirty="0" err="1">
                <a:latin typeface="Arial" panose="020B0604020202020204" pitchFamily="34" charset="0"/>
                <a:cs typeface="Arial" panose="020B0604020202020204" pitchFamily="34" charset="0"/>
              </a:rPr>
              <a:t>דיסקרטיזציה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 – נבצע אם ישנם רצפים. לא נוכל עבור משתנה רציף לבנות עץ באמצעות 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3 או באמצעות 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pruning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alt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13788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DBAB7790-0C7B-4D7F-B1B8-45BE305F67B6}" type="slidenum">
              <a:rPr lang="he-IL" altLang="he-IL" smtClean="0">
                <a:solidFill>
                  <a:srgbClr val="000000"/>
                </a:solidFill>
              </a:rPr>
              <a:pPr algn="l">
                <a:spcBef>
                  <a:spcPct val="0"/>
                </a:spcBef>
              </a:pPr>
              <a:t>148</a:t>
            </a:fld>
            <a:endParaRPr lang="en-US" altLang="he-IL">
              <a:solidFill>
                <a:srgbClr val="000000"/>
              </a:solidFill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60805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3D0E2FC1-EE24-4BD9-9FB3-D687C7299E12}" type="slidenum">
              <a:rPr lang="he-IL" altLang="he-IL" smtClean="0">
                <a:solidFill>
                  <a:srgbClr val="000000"/>
                </a:solidFill>
              </a:rPr>
              <a:pPr algn="l">
                <a:spcBef>
                  <a:spcPct val="0"/>
                </a:spcBef>
              </a:pPr>
              <a:t>149</a:t>
            </a:fld>
            <a:endParaRPr lang="en-US" altLang="he-IL">
              <a:solidFill>
                <a:srgbClr val="000000"/>
              </a:solidFill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813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2BE6-BE40-4309-BC79-E43A156090AA}" type="slidenum">
              <a:rPr lang="he-IL" altLang="he-IL" smtClean="0"/>
              <a:pPr>
                <a:spcBef>
                  <a:spcPct val="0"/>
                </a:spcBef>
              </a:pPr>
              <a:t>19</a:t>
            </a:fld>
            <a:endParaRPr lang="en-US" altLang="he-IL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77488172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E9DCDA70-E1C2-4683-A1D1-B180BF494043}" type="slidenum">
              <a:rPr lang="he-IL" altLang="he-IL" smtClean="0"/>
              <a:pPr algn="l">
                <a:spcBef>
                  <a:spcPct val="0"/>
                </a:spcBef>
              </a:pPr>
              <a:t>150</a:t>
            </a:fld>
            <a:endParaRPr lang="en-US" altLang="he-IL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rtl="1" eaLnBrk="1" hangingPunct="1"/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 סט כל התצפיות שלנו. </a:t>
            </a:r>
          </a:p>
          <a:p>
            <a:pPr algn="r" rtl="1" eaLnBrk="1" hangingPunct="1"/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 – ה-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 ששעליו נבצע</a:t>
            </a:r>
          </a:p>
          <a:p>
            <a:pPr algn="r" rtl="1" eaLnBrk="1" hangingPunct="1"/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 – נרצה למצוא</a:t>
            </a:r>
          </a:p>
          <a:p>
            <a:pPr algn="r" rtl="1" eaLnBrk="1" hangingPunct="1"/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1 – כל הרשומות שהן קטנות או שוות ל-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r" rtl="1" eaLnBrk="1" hangingPunct="1"/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2 – גדול מ-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r" rtl="1" eaLnBrk="1" hangingPunct="1"/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באמצעות האלגוריתם הזה נמצא </a:t>
            </a:r>
            <a:r>
              <a:rPr lang="en-US" altLang="he-IL" dirty="0" err="1">
                <a:latin typeface="Arial" panose="020B0604020202020204" pitchFamily="34" charset="0"/>
                <a:cs typeface="Arial" panose="020B0604020202020204" pitchFamily="34" charset="0"/>
              </a:rPr>
              <a:t>threshlold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 אופטימלי.</a:t>
            </a:r>
            <a:endParaRPr lang="en-US" alt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42724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0FD25CD3-1554-493E-A2AE-9CA14E8E1E08}" type="slidenum">
              <a:rPr lang="he-IL" altLang="he-IL" smtClean="0"/>
              <a:pPr algn="l">
                <a:spcBef>
                  <a:spcPct val="0"/>
                </a:spcBef>
              </a:pPr>
              <a:t>151</a:t>
            </a:fld>
            <a:endParaRPr lang="en-US" altLang="he-IL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83864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86619AF3-EAE0-4D39-82EF-D2E5B73B42EC}" type="slidenum">
              <a:rPr lang="he-IL" altLang="he-IL" smtClean="0"/>
              <a:pPr algn="l">
                <a:spcBef>
                  <a:spcPct val="0"/>
                </a:spcBef>
              </a:pPr>
              <a:t>152</a:t>
            </a:fld>
            <a:endParaRPr lang="en-US" altLang="he-IL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rtl="1" eaLnBrk="1" hangingPunct="1"/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תחילה נמיין לפי המשתנה </a:t>
            </a:r>
            <a:r>
              <a:rPr lang="en-US" altLang="he-IL" dirty="0" err="1">
                <a:latin typeface="Arial" panose="020B0604020202020204" pitchFamily="34" charset="0"/>
                <a:cs typeface="Arial" panose="020B0604020202020204" pitchFamily="34" charset="0"/>
              </a:rPr>
              <a:t>tempeture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alt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37698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BCB6A9EB-439D-42F8-8CFD-78F47DFE6C54}" type="slidenum">
              <a:rPr lang="he-IL" altLang="he-IL" smtClean="0"/>
              <a:pPr algn="l">
                <a:spcBef>
                  <a:spcPct val="0"/>
                </a:spcBef>
              </a:pPr>
              <a:t>153</a:t>
            </a:fld>
            <a:endParaRPr lang="en-US" altLang="he-IL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rtl="1" eaLnBrk="1" hangingPunct="1"/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יש 1 תחת 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shopping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 כאשר ה-</a:t>
            </a:r>
            <a:r>
              <a:rPr lang="en-US" altLang="he-IL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he-IL" altLang="he-IL" dirty="0">
                <a:latin typeface="Arial" panose="020B0604020202020204" pitchFamily="34" charset="0"/>
                <a:cs typeface="Arial" panose="020B0604020202020204" pitchFamily="34" charset="0"/>
              </a:rPr>
              <a:t> קטן או שווה ל-25 כי זה קורה פעם אחת.</a:t>
            </a:r>
            <a:endParaRPr lang="en-US" alt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69888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2048B443-257A-44C9-BF78-9C835EC146E3}" type="slidenum">
              <a:rPr lang="he-IL" altLang="he-IL" smtClean="0"/>
              <a:pPr algn="l">
                <a:spcBef>
                  <a:spcPct val="0"/>
                </a:spcBef>
              </a:pPr>
              <a:t>154</a:t>
            </a:fld>
            <a:endParaRPr lang="en-US" altLang="he-IL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18003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77F56830-5BD7-4B94-A0E9-96AC21C6CDD6}" type="slidenum">
              <a:rPr lang="he-IL" altLang="he-IL" smtClean="0"/>
              <a:pPr algn="l">
                <a:spcBef>
                  <a:spcPct val="0"/>
                </a:spcBef>
              </a:pPr>
              <a:t>155</a:t>
            </a:fld>
            <a:endParaRPr lang="en-US" altLang="he-IL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31773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69381F1E-14CE-4ECF-9927-C89C8E660645}" type="slidenum">
              <a:rPr lang="he-IL" altLang="he-IL" smtClean="0"/>
              <a:pPr algn="l">
                <a:spcBef>
                  <a:spcPct val="0"/>
                </a:spcBef>
              </a:pPr>
              <a:t>156</a:t>
            </a:fld>
            <a:endParaRPr lang="en-US" altLang="he-IL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21907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157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669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462BE6-BE40-4309-BC79-E43A156090AA}" type="slidenum">
              <a:rPr lang="he-IL" altLang="he-IL" smtClean="0"/>
              <a:pPr>
                <a:spcBef>
                  <a:spcPct val="0"/>
                </a:spcBef>
              </a:pPr>
              <a:t>20</a:t>
            </a:fld>
            <a:endParaRPr lang="en-US" altLang="he-IL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909296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למשל צבע </a:t>
            </a:r>
            <a:r>
              <a:rPr lang="he-IL" dirty="0" err="1"/>
              <a:t>העיינים</a:t>
            </a:r>
            <a:r>
              <a:rPr lang="he-IL" dirty="0"/>
              <a:t> בסיווג של גבר ואישה.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4681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למשל צבע </a:t>
            </a:r>
            <a:r>
              <a:rPr lang="he-IL" dirty="0" err="1"/>
              <a:t>העיינים</a:t>
            </a:r>
            <a:r>
              <a:rPr lang="he-IL" dirty="0"/>
              <a:t> בסיווג של גבר ואישה.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4054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למשל צבע </a:t>
            </a:r>
            <a:r>
              <a:rPr lang="he-IL" dirty="0" err="1"/>
              <a:t>העיינים</a:t>
            </a:r>
            <a:r>
              <a:rPr lang="he-IL" dirty="0"/>
              <a:t> בסיווג של גבר ואישה.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72584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למשל צבע </a:t>
            </a:r>
            <a:r>
              <a:rPr lang="he-IL" dirty="0" err="1"/>
              <a:t>העיינים</a:t>
            </a:r>
            <a:r>
              <a:rPr lang="he-IL" dirty="0"/>
              <a:t> בסיווג של גבר ואישה.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4345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למשל צבע </a:t>
            </a:r>
            <a:r>
              <a:rPr lang="he-IL" dirty="0" err="1"/>
              <a:t>העיינים</a:t>
            </a:r>
            <a:r>
              <a:rPr lang="he-IL" dirty="0"/>
              <a:t> בסיווג של גבר ואישה.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83691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10175C1-BD59-43BF-AF75-CF506725AF80}" type="slidenum">
              <a:rPr lang="he-IL" altLang="he-IL" smtClean="0"/>
              <a:pPr>
                <a:spcBef>
                  <a:spcPct val="0"/>
                </a:spcBef>
              </a:pPr>
              <a:t>25</a:t>
            </a:fld>
            <a:endParaRPr lang="en-US" altLang="he-IL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249973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10175C1-BD59-43BF-AF75-CF506725AF80}" type="slidenum">
              <a:rPr lang="he-IL" altLang="he-IL" smtClean="0"/>
              <a:pPr>
                <a:spcBef>
                  <a:spcPct val="0"/>
                </a:spcBef>
              </a:pPr>
              <a:t>26</a:t>
            </a:fld>
            <a:endParaRPr lang="en-US" altLang="he-IL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361779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FA0C49B-6EEE-440D-8CF3-85782993405E}" type="slidenum">
              <a:rPr lang="he-IL" altLang="he-IL" smtClean="0"/>
              <a:pPr>
                <a:spcBef>
                  <a:spcPct val="0"/>
                </a:spcBef>
              </a:pPr>
              <a:t>27</a:t>
            </a:fld>
            <a:endParaRPr lang="en-US" altLang="he-IL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980747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למשל צבע </a:t>
            </a:r>
            <a:r>
              <a:rPr lang="he-IL" dirty="0" err="1"/>
              <a:t>העיינים</a:t>
            </a:r>
            <a:r>
              <a:rPr lang="he-IL" dirty="0"/>
              <a:t> בסיווג של גבר ואישה.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24189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למשל צבע </a:t>
            </a:r>
            <a:r>
              <a:rPr lang="he-IL" dirty="0" err="1"/>
              <a:t>העיינים</a:t>
            </a:r>
            <a:r>
              <a:rPr lang="he-IL" dirty="0"/>
              <a:t> בסיווג של גבר ואישה.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93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20845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2431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67290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11068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רמת האי וודאות של בדיקה בהינתן מחלה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6197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למשל צבע </a:t>
            </a:r>
            <a:r>
              <a:rPr lang="he-IL" dirty="0" err="1"/>
              <a:t>העיינים</a:t>
            </a:r>
            <a:r>
              <a:rPr lang="he-IL" dirty="0"/>
              <a:t> בסיווג של גבר ואישה.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17663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DE4C62A-77BA-4BD5-AD39-C19D1D93A2FE}" type="slidenum">
              <a:rPr lang="he-IL" altLang="he-IL" smtClean="0"/>
              <a:pPr>
                <a:spcBef>
                  <a:spcPct val="0"/>
                </a:spcBef>
              </a:pPr>
              <a:t>35</a:t>
            </a:fld>
            <a:endParaRPr lang="en-US" altLang="he-IL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1437644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DE4C62A-77BA-4BD5-AD39-C19D1D93A2FE}" type="slidenum">
              <a:rPr lang="he-IL" altLang="he-IL" smtClean="0"/>
              <a:pPr>
                <a:spcBef>
                  <a:spcPct val="0"/>
                </a:spcBef>
              </a:pPr>
              <a:t>36</a:t>
            </a:fld>
            <a:endParaRPr lang="en-US" altLang="he-IL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894607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DE4C62A-77BA-4BD5-AD39-C19D1D93A2FE}" type="slidenum">
              <a:rPr lang="he-IL" altLang="he-IL" smtClean="0"/>
              <a:pPr>
                <a:spcBef>
                  <a:spcPct val="0"/>
                </a:spcBef>
              </a:pPr>
              <a:t>37</a:t>
            </a:fld>
            <a:endParaRPr lang="en-US" altLang="he-IL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974197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E2F53DE-8E15-471F-991B-A98FF58FC5C3}" type="slidenum">
              <a:rPr lang="he-IL" altLang="he-IL" smtClean="0"/>
              <a:pPr>
                <a:spcBef>
                  <a:spcPct val="0"/>
                </a:spcBef>
              </a:pPr>
              <a:t>38</a:t>
            </a:fld>
            <a:endParaRPr lang="en-US" altLang="he-IL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475926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7357558-10B3-47A3-ADB9-BB6AAE68590E}" type="slidenum">
              <a:rPr lang="he-IL" altLang="he-IL" smtClean="0"/>
              <a:pPr>
                <a:spcBef>
                  <a:spcPct val="0"/>
                </a:spcBef>
              </a:pPr>
              <a:t>39</a:t>
            </a:fld>
            <a:endParaRPr lang="en-US" altLang="he-IL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4208712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למשל צבע </a:t>
            </a:r>
            <a:r>
              <a:rPr lang="he-IL" dirty="0" err="1"/>
              <a:t>העיינים</a:t>
            </a:r>
            <a:r>
              <a:rPr lang="he-IL" dirty="0"/>
              <a:t> בסיווג של גבר ואישה.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50331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MI(D,T)=MI(T,D)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43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74953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MI(D,T)=MI(T,D)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44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83127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A207889-C5A4-4B21-9AAC-E7F049B57719}" type="slidenum">
              <a:rPr lang="he-IL" altLang="he-IL" smtClean="0"/>
              <a:pPr>
                <a:spcBef>
                  <a:spcPct val="0"/>
                </a:spcBef>
              </a:pPr>
              <a:t>45</a:t>
            </a:fld>
            <a:endParaRPr lang="en-US" altLang="he-IL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6171647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A207889-C5A4-4B21-9AAC-E7F049B57719}" type="slidenum">
              <a:rPr lang="he-IL" altLang="he-IL" smtClean="0"/>
              <a:pPr>
                <a:spcBef>
                  <a:spcPct val="0"/>
                </a:spcBef>
              </a:pPr>
              <a:t>46</a:t>
            </a:fld>
            <a:endParaRPr lang="en-US" altLang="he-IL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2512891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למשל צבע </a:t>
            </a:r>
            <a:r>
              <a:rPr lang="he-IL" dirty="0" err="1"/>
              <a:t>העיינים</a:t>
            </a:r>
            <a:r>
              <a:rPr lang="he-IL" dirty="0"/>
              <a:t> בסיווג של גבר ואישה.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72161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483A6F2-54C1-4E3E-BD47-986B9021666E}" type="slidenum">
              <a:rPr lang="he-IL" altLang="he-IL" smtClean="0"/>
              <a:pPr>
                <a:spcBef>
                  <a:spcPct val="0"/>
                </a:spcBef>
              </a:pPr>
              <a:t>47</a:t>
            </a:fld>
            <a:endParaRPr lang="en-US" altLang="he-IL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8753779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מציין מיקום של תמונת שקופית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מציין מיקום של הערות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/>
          </a:p>
        </p:txBody>
      </p:sp>
      <p:sp>
        <p:nvSpPr>
          <p:cNvPr id="40964" name="מציין מיקום של מספר שקופית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5643D66-176A-4336-BAD5-91B59E5D9936}" type="slidenum">
              <a:rPr lang="he-IL" altLang="he-IL" smtClean="0"/>
              <a:pPr/>
              <a:t>48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1508176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נרצה לצמצם אי וודאות של משתנה מטרה שאנחנו לא יודעים אותו בוודאות.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ניתן לייצג אי וודאות באמצעות אנטרופיה.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ישנם אלגוריתמים שנועדו לצמצם את האנטרופיה.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49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97328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הגישה השנייה אומרת שנרצה לדחוס את המידע. נרצה למצוא את המודל </a:t>
            </a:r>
            <a:r>
              <a:rPr lang="he-IL" dirty="0" err="1"/>
              <a:t>המינמלי</a:t>
            </a:r>
            <a:r>
              <a:rPr lang="he-IL" dirty="0"/>
              <a:t> שמייצג את הנתונים שלנו בצורה המצומצמת ביותר.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המטרה תהיה לבנות מודל שמייצג את התבניות הכי שכיחות.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עקרון ה-</a:t>
            </a:r>
            <a:r>
              <a:rPr lang="en-US" dirty="0"/>
              <a:t>MDL</a:t>
            </a:r>
            <a:r>
              <a:rPr lang="he-IL" dirty="0"/>
              <a:t> – הרעיון שהמודל הזה אף פעם לא היה מדויק ב-100% ולכן יש להתייחס לשגיאות המודל. ההתייחסות לשגיאות שהוא עושה.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50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08376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אנו מעוניינים במודלים הפשוטים ביותר שייצגו את התופעה הנחקרת. לא רוצים דברים מסובכים.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כאשר יש מספר אפשרויות להסביר תופעה, נבחר את ההסבר הפשוט ביותר. צריך לחפש הסברים כמה שיותר פשוטים לדברים כי הטבע פשוט.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כריית נתונים מפעיל אלגוריתמים שצריכים לבחור היפותזות שדוחסות את הנתונים בצורה המקסימלית ביותר </a:t>
            </a:r>
            <a:r>
              <a:rPr lang="en-US" dirty="0"/>
              <a:t>MDL</a:t>
            </a:r>
            <a:r>
              <a:rPr lang="he-IL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51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846474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אנו מעוניינים במודלים הפשוטים ביותר שייצגו את התופעה הנחקרת. לא רוצים דברים מסובכים.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כאשר יש מספר אפשרויות להסביר תופעה, נבחר את ההסבר הפשוט ביותר. צריך לחפש הסברים כמה שיותר פשוטים לדברים כי הטבע פשוט.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כריית נתונים מפעיל אלגוריתמים שצריכים לבחור היפותזות שדוחסות את הנתונים בצורה המקסימלית ביותר </a:t>
            </a:r>
            <a:r>
              <a:rPr lang="en-US" dirty="0"/>
              <a:t>MDL</a:t>
            </a:r>
            <a:r>
              <a:rPr lang="he-IL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52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05966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אנו יודעים את ערכי ה-</a:t>
            </a:r>
            <a:r>
              <a:rPr lang="en-US" dirty="0"/>
              <a:t>input</a:t>
            </a:r>
            <a:r>
              <a:rPr lang="he-IL" dirty="0"/>
              <a:t> אבל רק מוסר ההודעה יודע את הסיווג. </a:t>
            </a:r>
            <a:br>
              <a:rPr lang="en-US" dirty="0"/>
            </a:br>
            <a:r>
              <a:rPr lang="he-IL" dirty="0"/>
              <a:t>נרצה שהמודל לא יהיה גדול מדיי.</a:t>
            </a:r>
            <a:br>
              <a:rPr lang="en-US" dirty="0"/>
            </a:br>
            <a:r>
              <a:rPr lang="he-IL" dirty="0"/>
              <a:t>נרצה שימוש </a:t>
            </a:r>
            <a:r>
              <a:rPr lang="he-IL" dirty="0" err="1"/>
              <a:t>במינמום</a:t>
            </a:r>
            <a:r>
              <a:rPr lang="he-IL" dirty="0"/>
              <a:t> ביטים וגם </a:t>
            </a:r>
            <a:r>
              <a:rPr lang="he-IL" dirty="0" err="1"/>
              <a:t>בסמפר</a:t>
            </a:r>
            <a:r>
              <a:rPr lang="he-IL" dirty="0"/>
              <a:t> שגיאות קטן.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Decision Variable</a:t>
            </a:r>
            <a:r>
              <a:rPr lang="he-IL" dirty="0"/>
              <a:t> = במקרה פה מדובר בעץ החלטה. אנו לא יודעים מראש מהי דרגת ה-</a:t>
            </a:r>
            <a:r>
              <a:rPr lang="en-US" dirty="0"/>
              <a:t>K</a:t>
            </a:r>
            <a:r>
              <a:rPr lang="he-IL" dirty="0"/>
              <a:t> של הפולינום.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אנו יודעים את הערך של משתני הקלט אבל אנו לא יודעים את הערך של המטרה (יעד).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53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2359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L(h)</a:t>
            </a:r>
            <a:r>
              <a:rPr lang="he-IL" dirty="0"/>
              <a:t> – כמות הביטים לתיאור המודל. בעצם עלות המודל ועלות ההשערה.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L(</a:t>
            </a:r>
            <a:r>
              <a:rPr lang="en-US" dirty="0" err="1"/>
              <a:t>D|h</a:t>
            </a:r>
            <a:r>
              <a:rPr lang="en-US" dirty="0"/>
              <a:t>)</a:t>
            </a:r>
            <a:r>
              <a:rPr lang="he-IL" dirty="0"/>
              <a:t> – כמות הביטים לתיאור נתון קלט עבור המודל.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ככל שהמודל מורכב יותר = (</a:t>
            </a:r>
            <a:r>
              <a:rPr lang="en-US" dirty="0"/>
              <a:t>H</a:t>
            </a:r>
            <a:r>
              <a:rPr lang="he-IL" dirty="0"/>
              <a:t>)</a:t>
            </a:r>
            <a:r>
              <a:rPr lang="en-US" dirty="0"/>
              <a:t>L</a:t>
            </a:r>
            <a:r>
              <a:rPr lang="he-IL" dirty="0"/>
              <a:t> גדול יותר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L(D|H)</a:t>
            </a:r>
            <a:r>
              <a:rPr lang="he-IL" dirty="0"/>
              <a:t>קטן יותר.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54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67814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נרצה להגיע למינימום במודל הזה.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אם הגענו למינימום יש לנו מודל אופטימלי מבחינת מספר הביטים שפותרים את הבעיה.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צריך </a:t>
            </a:r>
            <a:r>
              <a:rPr lang="he-IL" dirty="0" err="1"/>
              <a:t>להזהר</a:t>
            </a:r>
            <a:r>
              <a:rPr lang="he-IL" dirty="0"/>
              <a:t> מהתאמת יתר = מספר הביטים יהיה יחסית גדול לתיאור המודל.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55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97576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נרצה לחזות את הסיווג.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בניגוד </a:t>
            </a:r>
            <a:r>
              <a:rPr lang="he-IL" dirty="0" err="1"/>
              <a:t>לחיזי</a:t>
            </a:r>
            <a:r>
              <a:rPr lang="he-IL" dirty="0"/>
              <a:t> שבו נרצה לחזות משתנה רציף.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57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119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EDB9A60-8A03-491A-9F10-019AF4507CED}" type="slidenum">
              <a:rPr lang="he-IL" altLang="he-IL" smtClean="0"/>
              <a:pPr>
                <a:spcBef>
                  <a:spcPct val="0"/>
                </a:spcBef>
              </a:pPr>
              <a:t>8</a:t>
            </a:fld>
            <a:endParaRPr lang="en-US" altLang="he-IL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091075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נרצה לחזות את הסיווג.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בניגוד </a:t>
            </a:r>
            <a:r>
              <a:rPr lang="he-IL" dirty="0" err="1"/>
              <a:t>לחיזי</a:t>
            </a:r>
            <a:r>
              <a:rPr lang="he-IL" dirty="0"/>
              <a:t> שבו נרצה לחזות משתנה רציף.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58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51305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נרצה לחזות את הסיווג.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בניגוד </a:t>
            </a:r>
            <a:r>
              <a:rPr lang="he-IL" dirty="0" err="1"/>
              <a:t>לחיזי</a:t>
            </a:r>
            <a:r>
              <a:rPr lang="he-IL" dirty="0"/>
              <a:t> שבו נרצה לחזות משתנה רציף.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59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42238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נרצה לחזות את הסיווג.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בניגוד </a:t>
            </a:r>
            <a:r>
              <a:rPr lang="he-IL" dirty="0" err="1"/>
              <a:t>לחיזי</a:t>
            </a:r>
            <a:r>
              <a:rPr lang="he-IL" dirty="0"/>
              <a:t> שבו נרצה לחזות משתנה רציף.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60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27673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נרצה לחזות את הסיווג.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בניגוד </a:t>
            </a:r>
            <a:r>
              <a:rPr lang="he-IL" dirty="0" err="1"/>
              <a:t>לחיזי</a:t>
            </a:r>
            <a:r>
              <a:rPr lang="he-IL" dirty="0"/>
              <a:t> שבו נרצה לחזות משתנה רציף.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61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54951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הוא נותן </a:t>
            </a:r>
            <a:r>
              <a:rPr lang="he-IL" dirty="0" err="1"/>
              <a:t>לייבל</a:t>
            </a:r>
            <a:r>
              <a:rPr lang="he-IL" dirty="0"/>
              <a:t> בהתאם לשכניו הקרובים ביותר מתוך הנחה שמי שקרוב אליי כנראה דומה לי.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63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42601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הוא נותן </a:t>
            </a:r>
            <a:r>
              <a:rPr lang="he-IL" dirty="0" err="1"/>
              <a:t>לייבל</a:t>
            </a:r>
            <a:r>
              <a:rPr lang="he-IL" dirty="0"/>
              <a:t> בהתאם לשכניו הקרובים ביותר מתוך הנחה שמי שקרוב אליי כנראה דומה לי.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64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16151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הוא נותן </a:t>
            </a:r>
            <a:r>
              <a:rPr lang="he-IL" dirty="0" err="1"/>
              <a:t>לייבל</a:t>
            </a:r>
            <a:r>
              <a:rPr lang="he-IL" dirty="0"/>
              <a:t> בהתאם לשכניו הקרובים ביותר מתוך הנחה שמי שקרוב אליי כנראה דומה לי.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65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55642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הוא נותן </a:t>
            </a:r>
            <a:r>
              <a:rPr lang="he-IL" dirty="0" err="1"/>
              <a:t>לייבל</a:t>
            </a:r>
            <a:r>
              <a:rPr lang="he-IL" dirty="0"/>
              <a:t> בהתאם לשכניו הקרובים ביותר מתוך הנחה שמי שקרוב אליי כנראה דומה לי.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66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234599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הוא נותן </a:t>
            </a:r>
            <a:r>
              <a:rPr lang="he-IL" dirty="0" err="1"/>
              <a:t>לייבל</a:t>
            </a:r>
            <a:r>
              <a:rPr lang="he-IL" dirty="0"/>
              <a:t> בהתאם לשכניו הקרובים ביותר מתוך הנחה שמי שקרוב אליי כנראה דומה לי.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67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4373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הוא נותן </a:t>
            </a:r>
            <a:r>
              <a:rPr lang="he-IL" dirty="0" err="1"/>
              <a:t>לייבל</a:t>
            </a:r>
            <a:r>
              <a:rPr lang="he-IL" dirty="0"/>
              <a:t> בהתאם לשכניו הקרובים ביותר מתוך הנחה שמי שקרוב אליי כנראה דומה לי.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68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5417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למשל צבע </a:t>
            </a:r>
            <a:r>
              <a:rPr lang="he-IL" dirty="0" err="1"/>
              <a:t>העיינים</a:t>
            </a:r>
            <a:r>
              <a:rPr lang="he-IL" dirty="0"/>
              <a:t> בסיווג של גבר ואישה.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87524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הוא נותן </a:t>
            </a:r>
            <a:r>
              <a:rPr lang="he-IL" dirty="0" err="1"/>
              <a:t>לייבל</a:t>
            </a:r>
            <a:r>
              <a:rPr lang="he-IL" dirty="0"/>
              <a:t> בהתאם לשכניו הקרובים ביותר מתוך הנחה שמי שקרוב אליי כנראה דומה לי.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69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66546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הוא נותן </a:t>
            </a:r>
            <a:r>
              <a:rPr lang="he-IL" dirty="0" err="1"/>
              <a:t>לייבל</a:t>
            </a:r>
            <a:r>
              <a:rPr lang="he-IL" dirty="0"/>
              <a:t> בהתאם לשכניו הקרובים ביותר מתוך הנחה שמי שקרוב אליי כנראה דומה לי.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70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172520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הוא נותן </a:t>
            </a:r>
            <a:r>
              <a:rPr lang="he-IL" dirty="0" err="1"/>
              <a:t>לייבל</a:t>
            </a:r>
            <a:r>
              <a:rPr lang="he-IL" dirty="0"/>
              <a:t> בהתאם לשכניו הקרובים ביותר מתוך הנחה שמי שקרוב אליי כנראה דומה לי.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זה לא אומר בהכרח שמודל מורכב הוא לא טוב, אבל צריך לקחת בחשבון את המורכבות לצד כמה במת הוא תורם לדיוק.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71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41532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8.2. It represents the concept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buys computer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that is, it predicts whether a customer at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AllElectronics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likely to purchase a computer. Internal nodes are denoted by rectangles, and leaf nodes are denoted by ovals.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72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51850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8.2. It represents the concept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buys computer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that is, it predicts whether a customer at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AllElectronics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likely to purchase a computer. Internal nodes are denoted by rectangles, and leaf nodes are denoted by ovals.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73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53590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74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33147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75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54733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76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47302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statistic that will give some information about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oodness of fit"/>
              </a:rPr>
              <a:t>goodness of fit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 model.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Wikipedia:Citation needed"/>
              </a:rPr>
              <a:t>citation needed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regression, the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coefficient of determination is a statistical measure of how well the regression predictions approximate the real data points. An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1 indicates that the regression predictions perfectly fit the data.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77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748311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78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36668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מציין מיקום של תמונת שקופית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מציין מיקום של הערות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en-US"/>
          </a:p>
        </p:txBody>
      </p:sp>
      <p:sp>
        <p:nvSpPr>
          <p:cNvPr id="14340" name="מציין מיקום של מספר שקופית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1791719-A39D-462A-9C15-D8C6BEC2A387}" type="slidenum">
              <a:rPr lang="he-IL" altLang="he-IL" smtClean="0"/>
              <a:pPr/>
              <a:t>12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892796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0.4 = 2/5 – Diana and </a:t>
            </a:r>
            <a:r>
              <a:rPr lang="en-US" dirty="0" err="1"/>
              <a:t>Anat</a:t>
            </a:r>
            <a:r>
              <a:rPr lang="en-US" dirty="0"/>
              <a:t> (=2) among Diana, </a:t>
            </a:r>
            <a:r>
              <a:rPr lang="en-US" dirty="0" err="1"/>
              <a:t>Anat</a:t>
            </a:r>
            <a:r>
              <a:rPr lang="en-US" dirty="0"/>
              <a:t>, Ophir, Sharon, and David (=5)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79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6787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80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033055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81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953595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82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3976736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3BD40A5E-2975-4183-B0F4-A018353CFDFC}" type="slidenum">
              <a:rPr lang="he-IL" altLang="he-IL" smtClean="0"/>
              <a:pPr algn="l">
                <a:spcBef>
                  <a:spcPct val="0"/>
                </a:spcBef>
              </a:pPr>
              <a:t>83</a:t>
            </a:fld>
            <a:endParaRPr lang="en-US" altLang="he-IL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1238" cy="3427413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6809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3BD40A5E-2975-4183-B0F4-A018353CFDFC}" type="slidenum">
              <a:rPr lang="he-IL" altLang="he-IL" smtClean="0"/>
              <a:pPr algn="l">
                <a:spcBef>
                  <a:spcPct val="0"/>
                </a:spcBef>
              </a:pPr>
              <a:t>84</a:t>
            </a:fld>
            <a:endParaRPr lang="en-US" altLang="he-IL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1238" cy="3427413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2262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85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955248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3BD40A5E-2975-4183-B0F4-A018353CFDFC}" type="slidenum">
              <a:rPr lang="he-IL" altLang="he-IL" smtClean="0"/>
              <a:pPr algn="l">
                <a:spcBef>
                  <a:spcPct val="0"/>
                </a:spcBef>
              </a:pPr>
              <a:t>86</a:t>
            </a:fld>
            <a:endParaRPr lang="en-US" altLang="he-IL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1238" cy="3427413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he-I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03522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87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80434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88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9546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6BDE94-356B-4701-B799-F42B9E979E4B}" type="slidenum">
              <a:rPr lang="he-IL" altLang="he-IL" smtClean="0"/>
              <a:pPr>
                <a:spcBef>
                  <a:spcPct val="0"/>
                </a:spcBef>
              </a:pPr>
              <a:t>13</a:t>
            </a:fld>
            <a:endParaRPr lang="en-US" altLang="he-IL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60362634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89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748486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90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036747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91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451023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92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208070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93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1062480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94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992992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95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613732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96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0099087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97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533474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98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3949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7E16896-21B6-4B2A-B910-C29470046C8E}" type="slidenum">
              <a:rPr lang="he-IL" altLang="he-IL" smtClean="0"/>
              <a:pPr>
                <a:spcBef>
                  <a:spcPct val="0"/>
                </a:spcBef>
              </a:pPr>
              <a:t>14</a:t>
            </a:fld>
            <a:endParaRPr lang="en-US" altLang="he-IL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51237655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99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223508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100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344577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101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99571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102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9179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103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9810502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104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5667110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105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1394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106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585609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107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84001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108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7521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F72B-2A1D-4541-818F-1F7EBCF47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D59B29-EBA6-498D-8782-BCF5BB949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3355F-D7B2-437F-B931-D14F9311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101F-01B6-43C8-BF2A-97D6245B6C60}" type="datetimeFigureOut">
              <a:rPr lang="he-IL" smtClean="0"/>
              <a:t>כ"ד/חשון/תשפ"ב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7591E-A042-411F-B7B0-49E38FB62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336D3-B79E-4AB9-8DBE-B4B06EF0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323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E07E0-9D5B-43AC-A025-831A3F953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DC72C-ED14-4CC7-B2AF-AEB1C476C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9D5FB-B6F9-4E92-B7DA-378AC4021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101F-01B6-43C8-BF2A-97D6245B6C60}" type="datetimeFigureOut">
              <a:rPr lang="he-IL" smtClean="0"/>
              <a:t>כ"ד/חשון/תשפ"ב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BCBDF-187D-435F-8506-4E9B192E8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69435-1E38-4661-9485-A0CB821E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14452C20-59BC-40FC-8A2C-7AA168804D5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52970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078D05-F2BE-4BA9-8EA2-2DC9B9C6E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462FF-9DFD-4C0B-B4A8-CD0E4E979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3B32F-4D8B-44AF-BD6E-1DB113365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101F-01B6-43C8-BF2A-97D6245B6C60}" type="datetimeFigureOut">
              <a:rPr lang="he-IL" smtClean="0"/>
              <a:t>כ"ד/חשון/תשפ"ב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8F05B-DB9C-48E4-86F6-DF2554DB7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2F7DF-3ADE-4430-AE35-83A64D23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14452C20-59BC-40FC-8A2C-7AA168804D5B}" type="slidenum">
              <a:rPr lang="he-IL" smtClean="0"/>
              <a:pPr algn="r" rtl="1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40552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כותרת, תוכן ו- 2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3"/>
          </p:nvPr>
        </p:nvSpPr>
        <p:spPr>
          <a:xfrm>
            <a:off x="6197600" y="3938591"/>
            <a:ext cx="5384800" cy="218757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460BB1-B00D-476B-B10B-BF8F1FCD0767}" type="datetime1">
              <a:rPr lang="en-US" smtClean="0"/>
              <a:t>10/30/2021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2FF1B-60B3-477D-9B1F-6F409C9E3D3C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645363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כותרת, טקסט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F31EF-0776-45D4-9512-55FF0F35065E}" type="datetime1">
              <a:rPr lang="en-US" smtClean="0"/>
              <a:t>10/30/2021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3E2A83-799E-4EA1-81C4-CF36EA1C858E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305770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כותרת, טקסט ו- 2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3"/>
          </p:nvPr>
        </p:nvSpPr>
        <p:spPr>
          <a:xfrm>
            <a:off x="6197600" y="3938591"/>
            <a:ext cx="5384800" cy="218757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368E1-5D21-4154-B13D-9A538A12B4D8}" type="datetime1">
              <a:rPr lang="en-US" smtClean="0"/>
              <a:t>10/30/2021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Add a footer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046C68-4446-44CA-88BE-3C827D8EA9B1}" type="slidenum">
              <a:rPr lang="he-IL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794763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70B16-2661-4DC6-98E8-1BDE0551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350D8-9E80-4544-BD93-DD9327C43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765DF-F0DE-4E2E-9823-4041DF53E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101F-01B6-43C8-BF2A-97D6245B6C60}" type="datetimeFigureOut">
              <a:rPr lang="he-IL" smtClean="0"/>
              <a:t>כ"ד/חשון/תשפ"ב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A7677-8014-44B0-872D-4A4B723D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E1AE1-BFF8-4126-B333-917C1E772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14452C20-59BC-40FC-8A2C-7AA168804D5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65464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645F8-D97A-4732-899E-53F1A2E5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A848B-85A6-43A5-AA65-75472FEE5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DFA4E-3FFB-4C5E-A6D0-2BCC6DB83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101F-01B6-43C8-BF2A-97D6245B6C60}" type="datetimeFigureOut">
              <a:rPr lang="he-IL" smtClean="0"/>
              <a:t>כ"ד/חשון/תשפ"ב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AA48F-2D2B-47E3-8AC1-4D684220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772F8-F39D-422B-A0E6-B0BA1BE98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14452C20-59BC-40FC-8A2C-7AA168804D5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37695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97956-FBA6-49C1-8B8C-B9430274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CDCCD-8E39-4CC1-8ED9-039D8716F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3292D-A1FF-40D9-9685-F76F9DFBA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D02AD-FE6F-460A-B7FC-6D5BED0C2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101F-01B6-43C8-BF2A-97D6245B6C60}" type="datetimeFigureOut">
              <a:rPr lang="he-IL" smtClean="0"/>
              <a:t>כ"ד/חשון/תשפ"ב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2F68D-9029-4FC0-929A-6BDE72392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6940-1329-4842-A187-B6A811247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14452C20-59BC-40FC-8A2C-7AA168804D5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96312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951B1-496E-4A7A-916B-DE0DA92D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8908B-2CB7-433E-AC85-7DBFFF126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8ADC1-B5E4-4DA5-8EF6-68DED2233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D03DFC-99D0-4908-B66D-8D4C1A2F91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2B0B9C-0DE5-4814-9834-4FD7DD37B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11B24D-F9AF-415F-B2A3-805C1854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101F-01B6-43C8-BF2A-97D6245B6C60}" type="datetimeFigureOut">
              <a:rPr lang="he-IL" smtClean="0"/>
              <a:t>כ"ד/חשון/תשפ"ב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7C2A7D-FE15-421F-B75D-3E34715FE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664F40-F16D-4679-876F-B90CDB7EB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14452C20-59BC-40FC-8A2C-7AA168804D5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9890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9C000-6927-4C70-8A06-9C6EE39A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05CDA-DA8B-4291-8E6B-A1A63E447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101F-01B6-43C8-BF2A-97D6245B6C60}" type="datetimeFigureOut">
              <a:rPr lang="he-IL" smtClean="0"/>
              <a:t>כ"ד/חשון/תשפ"ב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F7F254-5E59-4253-84B1-8A0F11E41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46C6A-CCBA-47A2-96C3-ACFAA818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14452C20-59BC-40FC-8A2C-7AA168804D5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84633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D28664-01FD-4778-ACF1-A8D52DED4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101F-01B6-43C8-BF2A-97D6245B6C60}" type="datetimeFigureOut">
              <a:rPr lang="he-IL" smtClean="0"/>
              <a:t>כ"ד/חשון/תשפ"ב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C7DCB8-B06A-4557-AB14-2EE1C09D2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3C127-5313-432F-8463-84D8ECD1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14452C20-59BC-40FC-8A2C-7AA168804D5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59841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47CDA-05C4-4515-A9EF-94E9DD70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4D3A4-C8DA-46A7-B895-C5463D71A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A250B-963E-4D91-84B9-2CF1D2CFE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0404D-29F3-4426-9779-E3296F20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101F-01B6-43C8-BF2A-97D6245B6C60}" type="datetimeFigureOut">
              <a:rPr lang="he-IL" smtClean="0"/>
              <a:t>כ"ד/חשון/תשפ"ב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027A7-CF37-49FC-8484-CF4A0726E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F6190-1515-4757-A578-E9E025A8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14452C20-59BC-40FC-8A2C-7AA168804D5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18649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B5F8D-1B2D-4FC9-B979-BB8E6C83E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C3998E-C09A-4CB6-AFC1-E5799D77B1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BA780-D073-4ED3-A756-A202403F2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CC177-054E-43D6-BC50-B549251D4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101F-01B6-43C8-BF2A-97D6245B6C60}" type="datetimeFigureOut">
              <a:rPr lang="he-IL" smtClean="0"/>
              <a:t>כ"ד/חשון/תשפ"ב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ECED9-ECDD-4891-96AD-C5378A28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D1D3A-3595-432D-BADD-BEBF57FF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14452C20-59BC-40FC-8A2C-7AA168804D5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39017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ED433-70B2-44EF-A1C0-7C1E1A62A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93B35-5265-4250-B742-32FE9F8C6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46D0E-E171-49CF-A6D4-4F4CC39370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E101F-01B6-43C8-BF2A-97D6245B6C60}" type="datetimeFigureOut">
              <a:rPr lang="he-IL" smtClean="0"/>
              <a:t>כ"ד/חשון/תשפ"ב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00791-C8EB-4EFB-9076-B09655607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080E4-EC0C-4CD4-9851-4AE047644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52C20-59BC-40FC-8A2C-7AA168804D5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0523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notesSlide" Target="../notesSlides/notesSlide110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700.png"/><Relationship Id="rId9" Type="http://schemas.openxmlformats.org/officeDocument/2006/relationships/image" Target="../media/image7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7" Type="http://schemas.openxmlformats.org/officeDocument/2006/relationships/image" Target="../media/image87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13.bin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notesSlide" Target="../notesSlides/notesSlide123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8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2.png"/><Relationship Id="rId5" Type="http://schemas.openxmlformats.org/officeDocument/2006/relationships/image" Target="../media/image86.wmf"/><Relationship Id="rId4" Type="http://schemas.openxmlformats.org/officeDocument/2006/relationships/oleObject" Target="../embeddings/oleObject17.bin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87.wmf"/><Relationship Id="rId4" Type="http://schemas.openxmlformats.org/officeDocument/2006/relationships/oleObject" Target="../embeddings/oleObject18.bin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notesSlide" Target="../notesSlides/notesSlide129.xml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4.wmf"/><Relationship Id="rId5" Type="http://schemas.openxmlformats.org/officeDocument/2006/relationships/image" Target="../media/image93.wmf"/><Relationship Id="rId4" Type="http://schemas.openxmlformats.org/officeDocument/2006/relationships/oleObject" Target="../embeddings/oleObject19.bin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notesSlide" Target="../notesSlides/notesSlide130.xml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4.wmf"/><Relationship Id="rId5" Type="http://schemas.openxmlformats.org/officeDocument/2006/relationships/image" Target="../media/image95.wmf"/><Relationship Id="rId10" Type="http://schemas.openxmlformats.org/officeDocument/2006/relationships/image" Target="../media/image87.wmf"/><Relationship Id="rId4" Type="http://schemas.openxmlformats.org/officeDocument/2006/relationships/oleObject" Target="../embeddings/oleObject21.bin"/><Relationship Id="rId9" Type="http://schemas.openxmlformats.org/officeDocument/2006/relationships/oleObject" Target="../embeddings/oleObject2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notesSlide" Target="../notesSlides/notesSlide131.xml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4.wmf"/><Relationship Id="rId5" Type="http://schemas.openxmlformats.org/officeDocument/2006/relationships/image" Target="../media/image95.wmf"/><Relationship Id="rId10" Type="http://schemas.openxmlformats.org/officeDocument/2006/relationships/image" Target="../media/image87.wmf"/><Relationship Id="rId4" Type="http://schemas.openxmlformats.org/officeDocument/2006/relationships/oleObject" Target="../embeddings/oleObject24.bin"/><Relationship Id="rId9" Type="http://schemas.openxmlformats.org/officeDocument/2006/relationships/oleObject" Target="../embeddings/oleObject26.bin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image" Target="../media/image104.emf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15.png"/><Relationship Id="rId5" Type="http://schemas.openxmlformats.org/officeDocument/2006/relationships/image" Target="../media/image1000.png"/><Relationship Id="rId4" Type="http://schemas.openxmlformats.org/officeDocument/2006/relationships/image" Target="../media/image960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wmf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18.wmf"/><Relationship Id="rId4" Type="http://schemas.openxmlformats.org/officeDocument/2006/relationships/oleObject" Target="../embeddings/oleObject28.bin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wmf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wm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wmf"/><Relationship Id="rId5" Type="http://schemas.openxmlformats.org/officeDocument/2006/relationships/image" Target="../media/image24.wmf"/><Relationship Id="rId4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6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9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5" Type="http://schemas.openxmlformats.org/officeDocument/2006/relationships/image" Target="../media/image20.wmf"/><Relationship Id="rId10" Type="http://schemas.openxmlformats.org/officeDocument/2006/relationships/image" Target="../media/image27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5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6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notesSlide" Target="../notesSlides/notesSlide77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74.wmf"/><Relationship Id="rId4" Type="http://schemas.openxmlformats.org/officeDocument/2006/relationships/image" Target="../media/image80.png"/><Relationship Id="rId9" Type="http://schemas.openxmlformats.org/officeDocument/2006/relationships/oleObject" Target="../embeddings/oleObject10.bin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7" Type="http://schemas.openxmlformats.org/officeDocument/2006/relationships/image" Target="../media/image7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72.wmf"/><Relationship Id="rId4" Type="http://schemas.openxmlformats.org/officeDocument/2006/relationships/oleObject" Target="../embeddings/oleObject8.bin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33E5-0265-4C1E-92E1-4C1611853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615" y="1122363"/>
            <a:ext cx="9144000" cy="2387600"/>
          </a:xfrm>
        </p:spPr>
        <p:txBody>
          <a:bodyPr/>
          <a:lstStyle/>
          <a:p>
            <a:r>
              <a:rPr lang="en-US" dirty="0"/>
              <a:t>Lecture 3</a:t>
            </a:r>
            <a:endParaRPr lang="he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CC8F9-230C-44E8-A067-440AEF6A1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883" y="3630031"/>
            <a:ext cx="9144000" cy="1655762"/>
          </a:xfrm>
        </p:spPr>
        <p:txBody>
          <a:bodyPr/>
          <a:lstStyle/>
          <a:p>
            <a:r>
              <a:rPr lang="en-US" dirty="0"/>
              <a:t>Information Theory and Decision Trees</a:t>
            </a:r>
            <a:endParaRPr lang="he-IL" dirty="0"/>
          </a:p>
        </p:txBody>
      </p:sp>
      <p:pic>
        <p:nvPicPr>
          <p:cNvPr id="5" name="Picture 2" descr="Introduction to Information Theory - 2021">
            <a:extLst>
              <a:ext uri="{FF2B5EF4-FFF2-40B4-BE49-F238E27FC236}">
                <a16:creationId xmlns:a16="http://schemas.microsoft.com/office/drawing/2014/main" id="{15E2C48F-C080-45F9-9FF8-CA3BB7B91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645" y="649525"/>
            <a:ext cx="5088489" cy="52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047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3091"/>
            <a:ext cx="9601200" cy="1143000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Entropy explained,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09601" y="1295400"/>
                <a:ext cx="11049001" cy="53340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Now return to the playing with one dice only (the first one); since the probability of each event is </a:t>
                </a:r>
                <a14:m>
                  <m:oMath xmlns:m="http://schemas.openxmlformats.org/officeDocument/2006/math"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can write </a:t>
                </a:r>
                <a14:m>
                  <m:oMath xmlns:m="http://schemas.openxmlformats.org/officeDocument/2006/math"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he-IL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he-IL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he-IL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he-IL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 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he-IL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case of a non-uniform probability mass function (or distribution in the case of continuous random variable), we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(the lower the probability, the higher the uncertainty or the surprise)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average uncertainty is obtained by</a:t>
                </a:r>
                <a14:m>
                  <m:oMath xmlns:m="http://schemas.openxmlformats.org/officeDocument/2006/math">
                    <m:r>
                      <a:rPr lang="en-US" altLang="he-IL" sz="240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𝑝</m:t>
                        </m:r>
                        <m:d>
                          <m:dPr>
                            <m:ctrlP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he-IL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∗</m:t>
                        </m:r>
                        <m:sSub>
                          <m:sSubPr>
                            <m:ctrlP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=−</m:t>
                    </m:r>
                    <m:sSub>
                      <m:sSub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𝑝</m:t>
                            </m:r>
                            <m: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(</m:t>
                            </m:r>
                            <m:r>
                              <a:rPr lang="en-US" altLang="he-IL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𝑥</m:t>
                            </m:r>
                          </m:e>
                        </m:nary>
                      </m:e>
                      <m:sub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)∗</m:t>
                    </m:r>
                    <m:sSub>
                      <m:sSub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𝑙𝑜𝑔</m:t>
                        </m:r>
                      </m:e>
                      <m:sub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</m:sSub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𝑝</m:t>
                    </m:r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sSub>
                      <m:sSub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  <m:sub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is used as the definition of the information entropy </a:t>
                </a:r>
              </a:p>
              <a:p>
                <a:pPr>
                  <a:lnSpc>
                    <a:spcPct val="100000"/>
                  </a:lnSpc>
                </a:pPr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1" y="1295400"/>
                <a:ext cx="11049001" cy="5334000"/>
              </a:xfrm>
              <a:blipFill>
                <a:blip r:embed="rId2"/>
                <a:stretch>
                  <a:fillRect l="-717" r="-2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3679FB2-6E75-48D7-B256-342E53BAE205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3A3A8-9841-4DAB-B0FD-5A640FF9128C}" type="datetime1">
              <a:rPr lang="en-US" smtClean="0"/>
              <a:t>10/30/2021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8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100</a:t>
            </a:fld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he-IL" dirty="0"/>
                  <a:t>Now let’s calculate the gain for the </a:t>
                </a:r>
                <a:r>
                  <a:rPr lang="en-US" altLang="he-IL" dirty="0">
                    <a:solidFill>
                      <a:schemeClr val="accent1"/>
                    </a:solidFill>
                  </a:rPr>
                  <a:t>parents</a:t>
                </a:r>
                <a:r>
                  <a:rPr lang="en-US" altLang="he-IL" dirty="0"/>
                  <a:t> attribute: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𝑝𝑎𝑟𝑒𝑛𝑡𝑠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571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𝐼𝑛𝑓𝑜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𝑝𝑎𝑟𝑒𝑛𝑡𝑠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</a:p>
              <a:p>
                <a:pPr marL="0" indent="0">
                  <a:buNone/>
                </a:pPr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571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he-IL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0.61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1123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101</a:t>
            </a:fld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he-IL" dirty="0"/>
                  <a:t>Now let’s calculate the gain for the </a:t>
                </a:r>
                <a:r>
                  <a:rPr lang="en-US" altLang="he-IL" dirty="0">
                    <a:solidFill>
                      <a:schemeClr val="accent1"/>
                    </a:solidFill>
                  </a:rPr>
                  <a:t>money</a:t>
                </a:r>
                <a:r>
                  <a:rPr lang="en-US" altLang="he-IL" dirty="0"/>
                  <a:t> attribute: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𝑚𝑜𝑛𝑒𝑦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571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𝐼𝑛𝑓𝑜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𝑚𝑜𝑛𝑒𝑦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𝐼𝑛𝑓𝑜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𝑚𝑜𝑛𝑒𝑦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he-IL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𝑅𝑖𝑐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)+</a:t>
                </a:r>
                <a:r>
                  <a:rPr lang="en-US" altLang="he-IL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𝑃𝑜𝑜𝑟</m:t>
                            </m:r>
                          </m:sub>
                        </m:sSub>
                        <m:r>
                          <a:rPr lang="en-US" altLang="he-IL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𝑝𝑜𝑜𝑟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</a:t>
                </a:r>
              </a:p>
              <a:p>
                <a14:m>
                  <m:oMath xmlns:m="http://schemas.openxmlformats.org/officeDocument/2006/math"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𝑡𝑒𝑛𝑛𝑖𝑠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𝑡𝑒𝑛𝑛𝑖𝑠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𝑠𝑡𝑎𝑦𝑖𝑛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𝑠𝑡𝑎𝑦𝑖𝑛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𝑜𝑝𝑝𝑖𝑛𝑔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𝑜𝑝𝑝𝑖𝑛𝑔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dirty="0" smtClean="0">
                        <a:latin typeface="Times New Roman" panose="02020603050405020304" pitchFamily="18" charset="0"/>
                      </a:rPr>
                      <m:t>1.842</m:t>
                    </m:r>
                  </m:oMath>
                </a14:m>
                <a:endParaRPr lang="en-US" b="1" dirty="0"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42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619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102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he-IL" dirty="0"/>
                  <a:t>Now lets calculate the gain for the </a:t>
                </a:r>
                <a:r>
                  <a:rPr lang="en-US" altLang="he-IL" dirty="0">
                    <a:solidFill>
                      <a:schemeClr val="accent1"/>
                    </a:solidFill>
                  </a:rPr>
                  <a:t>money</a:t>
                </a:r>
                <a:r>
                  <a:rPr lang="en-US" altLang="he-IL" dirty="0"/>
                  <a:t> attribute:</a:t>
                </a:r>
              </a:p>
              <a:p>
                <a14:m>
                  <m:oMath xmlns:m="http://schemas.openxmlformats.org/officeDocument/2006/math"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𝑃𝑜𝑜𝑟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𝑃𝑜𝑜𝑟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𝑃𝑜𝑜𝑟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latin typeface="Times New Roman" panose="02020603050405020304" pitchFamily="18" charset="0"/>
                </a:endParaRPr>
              </a:p>
              <a:p>
                <a:r>
                  <a:rPr lang="en-US" dirty="0"/>
                  <a:t>Therefore</a:t>
                </a:r>
                <a:r>
                  <a:rPr lang="en-US" dirty="0">
                    <a:latin typeface="Times New Roman" panose="020206030504050203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𝑚𝑜𝑛𝑒𝑦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571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he-IL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𝑅𝑖𝑐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𝑃𝑜𝑜𝑟</m:t>
                            </m:r>
                          </m:sub>
                        </m:sSub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𝑝𝑜𝑜𝑟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571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</m:num>
                      <m:den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</a:rPr>
                      <m:t>1.842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he-IL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he-IL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he-IL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𝟐𝟖</m:t>
                    </m:r>
                  </m:oMath>
                </a14:m>
                <a:endParaRPr lang="en-US" altLang="he-IL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9202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103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</a:endParaRPr>
          </a:p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C2130F-1F28-4629-BBB5-3F510736D95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25510" y="1932458"/>
          <a:ext cx="8128000" cy="207264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8691939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49027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Information Gain</a:t>
                      </a:r>
                      <a:endParaRPr lang="he-I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Attribute </a:t>
                      </a:r>
                      <a:endParaRPr lang="he-I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51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/>
                        <a:t>0.69</a:t>
                      </a:r>
                      <a:endParaRPr lang="he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/>
                        <a:t>Weather</a:t>
                      </a:r>
                      <a:endParaRPr lang="he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135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0.61</a:t>
                      </a:r>
                      <a:endParaRPr lang="he-I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Parents</a:t>
                      </a:r>
                      <a:endParaRPr lang="he-I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155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0.28</a:t>
                      </a:r>
                      <a:endParaRPr lang="he-I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Money</a:t>
                      </a:r>
                      <a:endParaRPr lang="he-I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015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68571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 algorithm (Example)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104</a:t>
            </a:fld>
            <a:endParaRPr lang="he-I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DA6B3F-64B1-4054-ABF6-EE9F6CB904A7}"/>
              </a:ext>
            </a:extLst>
          </p:cNvPr>
          <p:cNvSpPr/>
          <p:nvPr/>
        </p:nvSpPr>
        <p:spPr>
          <a:xfrm>
            <a:off x="4301413" y="1492900"/>
            <a:ext cx="2341983" cy="923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Root node</a:t>
            </a:r>
          </a:p>
          <a:p>
            <a:pPr algn="ctr"/>
            <a:r>
              <a:rPr lang="en-US" dirty="0"/>
              <a:t>Cinema=6, Tennis = 2, </a:t>
            </a:r>
            <a:r>
              <a:rPr lang="en-US" dirty="0" err="1"/>
              <a:t>StayIn</a:t>
            </a:r>
            <a:r>
              <a:rPr lang="en-US" dirty="0"/>
              <a:t>=1, Shopping=1</a:t>
            </a:r>
            <a:endParaRPr lang="he-I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7D68F0-5237-4758-82B4-694E9F954FC4}"/>
              </a:ext>
            </a:extLst>
          </p:cNvPr>
          <p:cNvSpPr/>
          <p:nvPr/>
        </p:nvSpPr>
        <p:spPr>
          <a:xfrm>
            <a:off x="1104123" y="2747866"/>
            <a:ext cx="2348204" cy="118032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Sunny (n=3)</a:t>
            </a:r>
          </a:p>
          <a:p>
            <a:pPr algn="ctr"/>
            <a:r>
              <a:rPr lang="en-US" dirty="0"/>
              <a:t>Cinema=1, Tennis = 2, </a:t>
            </a:r>
            <a:r>
              <a:rPr lang="en-US" dirty="0" err="1"/>
              <a:t>StayIn</a:t>
            </a:r>
            <a:r>
              <a:rPr lang="en-US" dirty="0"/>
              <a:t>=0, Shopping=0</a:t>
            </a:r>
            <a:endParaRPr lang="he-I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98FDB67-DE07-458F-8D97-E636EA18A607}"/>
              </a:ext>
            </a:extLst>
          </p:cNvPr>
          <p:cNvSpPr/>
          <p:nvPr/>
        </p:nvSpPr>
        <p:spPr>
          <a:xfrm>
            <a:off x="4488029" y="2747866"/>
            <a:ext cx="2348204" cy="118032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Windy (n=4)</a:t>
            </a:r>
          </a:p>
          <a:p>
            <a:pPr algn="ctr"/>
            <a:r>
              <a:rPr lang="en-US" dirty="0"/>
              <a:t>Cinema=3, Tennis = 0, </a:t>
            </a:r>
            <a:r>
              <a:rPr lang="en-US" dirty="0" err="1"/>
              <a:t>StayIn</a:t>
            </a:r>
            <a:r>
              <a:rPr lang="en-US" dirty="0"/>
              <a:t>=1, Shopping=0</a:t>
            </a:r>
            <a:endParaRPr lang="he-I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A5AF8A-B21E-44C0-AED2-E4C117D27D5A}"/>
              </a:ext>
            </a:extLst>
          </p:cNvPr>
          <p:cNvSpPr/>
          <p:nvPr/>
        </p:nvSpPr>
        <p:spPr>
          <a:xfrm>
            <a:off x="7633996" y="2747866"/>
            <a:ext cx="2348204" cy="118032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Rainy (n=3)</a:t>
            </a:r>
          </a:p>
          <a:p>
            <a:pPr algn="ctr"/>
            <a:r>
              <a:rPr lang="en-US" dirty="0"/>
              <a:t>Cinema=2, Tennis = 0, </a:t>
            </a:r>
            <a:r>
              <a:rPr lang="en-US" dirty="0" err="1"/>
              <a:t>StayIn</a:t>
            </a:r>
            <a:r>
              <a:rPr lang="en-US" dirty="0"/>
              <a:t>=1, Shopping=0</a:t>
            </a:r>
            <a:endParaRPr lang="he-IL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3E8723-3584-445C-B3D6-037548083659}"/>
              </a:ext>
            </a:extLst>
          </p:cNvPr>
          <p:cNvCxnSpPr/>
          <p:nvPr/>
        </p:nvCxnSpPr>
        <p:spPr>
          <a:xfrm flipH="1">
            <a:off x="2209800" y="2416630"/>
            <a:ext cx="3183294" cy="331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097E24-C69D-4CD6-9643-7D7BFE65B44F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5472405" y="2416630"/>
            <a:ext cx="189726" cy="331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D343E9-9373-4A20-9F58-6657B164DDC8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>
            <a:off x="5472405" y="2416630"/>
            <a:ext cx="3335693" cy="331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A137C3-97D9-405C-8220-0A885C4EAEBB}"/>
              </a:ext>
            </a:extLst>
          </p:cNvPr>
          <p:cNvSpPr txBox="1"/>
          <p:nvPr/>
        </p:nvSpPr>
        <p:spPr>
          <a:xfrm>
            <a:off x="3307703" y="2222041"/>
            <a:ext cx="12409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Weather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880980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 algorithm (Example)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105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endParaRPr lang="en-US" altLang="he-IL" dirty="0"/>
              </a:p>
              <a:p>
                <a:pPr>
                  <a:lnSpc>
                    <a:spcPct val="100000"/>
                  </a:lnSpc>
                </a:pPr>
                <a:endParaRPr lang="en-US" altLang="he-IL" dirty="0"/>
              </a:p>
              <a:p>
                <a:pPr>
                  <a:lnSpc>
                    <a:spcPct val="100000"/>
                  </a:lnSpc>
                </a:pPr>
                <a:endParaRPr lang="en-US" altLang="he-IL" dirty="0"/>
              </a:p>
              <a:p>
                <a:pPr>
                  <a:lnSpc>
                    <a:spcPct val="100000"/>
                  </a:lnSpc>
                </a:pPr>
                <a:endParaRPr lang="en-US" altLang="he-IL" dirty="0"/>
              </a:p>
              <a:p>
                <a:pPr>
                  <a:lnSpc>
                    <a:spcPct val="100000"/>
                  </a:lnSpc>
                </a:pPr>
                <a:endParaRPr lang="en-US" altLang="he-IL" dirty="0"/>
              </a:p>
              <a:p>
                <a:pPr>
                  <a:lnSpc>
                    <a:spcPct val="100000"/>
                  </a:lnSpc>
                </a:pPr>
                <a:r>
                  <a:rPr lang="en-US" altLang="he-IL" dirty="0"/>
                  <a:t>The first node in the decision tree will be the weather attribute.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he-IL" dirty="0"/>
                  <a:t>Now we look at the first branch.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he-IL" i="1" dirty="0">
                            <a:latin typeface="Cambria Math" panose="02040503050406030204" pitchFamily="18" charset="0"/>
                          </a:rPr>
                          <m:t>𝑆𝑢𝑛𝑛𝑦</m:t>
                        </m:r>
                      </m:sub>
                    </m:sSub>
                  </m:oMath>
                </a14:m>
                <a:r>
                  <a:rPr lang="en-US" altLang="he-IL" dirty="0"/>
                  <a:t> = {W1, W2, W10}.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he-IL" dirty="0"/>
              </a:p>
              <a:p>
                <a:pPr>
                  <a:lnSpc>
                    <a:spcPct val="100000"/>
                  </a:lnSpc>
                </a:pPr>
                <a:endParaRPr lang="en-US" altLang="he-IL" dirty="0"/>
              </a:p>
              <a:p>
                <a:pPr>
                  <a:lnSpc>
                    <a:spcPct val="100000"/>
                  </a:lnSpc>
                </a:pPr>
                <a:endParaRPr lang="en-US" altLang="he-IL" dirty="0"/>
              </a:p>
              <a:p>
                <a:pPr>
                  <a:lnSpc>
                    <a:spcPct val="100000"/>
                  </a:lnSpc>
                </a:pPr>
                <a:endParaRPr lang="en-US" altLang="he-IL" dirty="0"/>
              </a:p>
              <a:p>
                <a:pPr>
                  <a:lnSpc>
                    <a:spcPct val="100000"/>
                  </a:lnSpc>
                </a:pPr>
                <a:endParaRPr lang="en-US" altLang="he-IL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DA6B3F-64B1-4054-ABF6-EE9F6CB904A7}"/>
              </a:ext>
            </a:extLst>
          </p:cNvPr>
          <p:cNvSpPr/>
          <p:nvPr/>
        </p:nvSpPr>
        <p:spPr>
          <a:xfrm>
            <a:off x="4301413" y="1492900"/>
            <a:ext cx="2341983" cy="923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Root node</a:t>
            </a:r>
          </a:p>
          <a:p>
            <a:pPr algn="ctr"/>
            <a:r>
              <a:rPr lang="en-US" dirty="0"/>
              <a:t>Cinema=6, Tennis = 2, </a:t>
            </a:r>
            <a:r>
              <a:rPr lang="en-US" dirty="0" err="1"/>
              <a:t>StayIn</a:t>
            </a:r>
            <a:r>
              <a:rPr lang="en-US" dirty="0"/>
              <a:t>=1, Shopping=1</a:t>
            </a:r>
            <a:endParaRPr lang="he-I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7D68F0-5237-4758-82B4-694E9F954FC4}"/>
              </a:ext>
            </a:extLst>
          </p:cNvPr>
          <p:cNvSpPr/>
          <p:nvPr/>
        </p:nvSpPr>
        <p:spPr>
          <a:xfrm>
            <a:off x="1104123" y="2747866"/>
            <a:ext cx="2348204" cy="118032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Sunny (n=3)</a:t>
            </a:r>
          </a:p>
          <a:p>
            <a:pPr algn="ctr"/>
            <a:r>
              <a:rPr lang="en-US" dirty="0"/>
              <a:t>Cinema=1, Tennis = 2, </a:t>
            </a:r>
            <a:r>
              <a:rPr lang="en-US" dirty="0" err="1"/>
              <a:t>StayIn</a:t>
            </a:r>
            <a:r>
              <a:rPr lang="en-US" dirty="0"/>
              <a:t>=0, Shopping=0</a:t>
            </a:r>
            <a:endParaRPr lang="he-I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98FDB67-DE07-458F-8D97-E636EA18A607}"/>
              </a:ext>
            </a:extLst>
          </p:cNvPr>
          <p:cNvSpPr/>
          <p:nvPr/>
        </p:nvSpPr>
        <p:spPr>
          <a:xfrm>
            <a:off x="4488029" y="2747866"/>
            <a:ext cx="2348204" cy="118032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Windy (n=4)</a:t>
            </a:r>
          </a:p>
          <a:p>
            <a:pPr algn="ctr"/>
            <a:r>
              <a:rPr lang="en-US" dirty="0"/>
              <a:t>Cinema=3, Tennis = 0, </a:t>
            </a:r>
            <a:r>
              <a:rPr lang="en-US" dirty="0" err="1"/>
              <a:t>StayIn</a:t>
            </a:r>
            <a:r>
              <a:rPr lang="en-US" dirty="0"/>
              <a:t>=1, Shopping=0</a:t>
            </a:r>
            <a:endParaRPr lang="he-I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A5AF8A-B21E-44C0-AED2-E4C117D27D5A}"/>
              </a:ext>
            </a:extLst>
          </p:cNvPr>
          <p:cNvSpPr/>
          <p:nvPr/>
        </p:nvSpPr>
        <p:spPr>
          <a:xfrm>
            <a:off x="7633996" y="2747866"/>
            <a:ext cx="2348204" cy="118032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Rainy (n=3)</a:t>
            </a:r>
          </a:p>
          <a:p>
            <a:pPr algn="ctr"/>
            <a:r>
              <a:rPr lang="en-US" dirty="0"/>
              <a:t>Cinema=2, Tennis = 0, </a:t>
            </a:r>
            <a:r>
              <a:rPr lang="en-US" dirty="0" err="1"/>
              <a:t>StayIn</a:t>
            </a:r>
            <a:r>
              <a:rPr lang="en-US" dirty="0"/>
              <a:t>=1, Shopping=0</a:t>
            </a:r>
            <a:endParaRPr lang="he-IL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3E8723-3584-445C-B3D6-037548083659}"/>
              </a:ext>
            </a:extLst>
          </p:cNvPr>
          <p:cNvCxnSpPr/>
          <p:nvPr/>
        </p:nvCxnSpPr>
        <p:spPr>
          <a:xfrm flipH="1">
            <a:off x="2209800" y="2416630"/>
            <a:ext cx="3183294" cy="331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097E24-C69D-4CD6-9643-7D7BFE65B44F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5472405" y="2416630"/>
            <a:ext cx="189726" cy="331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D343E9-9373-4A20-9F58-6657B164DDC8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>
            <a:off x="5472405" y="2416630"/>
            <a:ext cx="3335693" cy="331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A137C3-97D9-405C-8220-0A885C4EAEBB}"/>
              </a:ext>
            </a:extLst>
          </p:cNvPr>
          <p:cNvSpPr txBox="1"/>
          <p:nvPr/>
        </p:nvSpPr>
        <p:spPr>
          <a:xfrm>
            <a:off x="3307703" y="2222041"/>
            <a:ext cx="12409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Weather</a:t>
            </a:r>
            <a:endParaRPr lang="he-IL" dirty="0"/>
          </a:p>
        </p:txBody>
      </p:sp>
      <p:sp>
        <p:nvSpPr>
          <p:cNvPr id="13" name="אליפסה 1">
            <a:extLst>
              <a:ext uri="{FF2B5EF4-FFF2-40B4-BE49-F238E27FC236}">
                <a16:creationId xmlns:a16="http://schemas.microsoft.com/office/drawing/2014/main" id="{9E9A47E5-A835-4893-88BE-B5270F38B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70" y="2501944"/>
            <a:ext cx="3536953" cy="1764683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</p:spTree>
    <p:extLst>
      <p:ext uri="{BB962C8B-B14F-4D97-AF65-F5344CB8AC3E}">
        <p14:creationId xmlns:p14="http://schemas.microsoft.com/office/powerpoint/2010/main" val="40003471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106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he-IL" dirty="0"/>
                  <a:t>Now we have to fill in the choice of attribute 𝐴, which we know cannot be weather, because we've already removed that from the list of attributes to use. </a:t>
                </a:r>
              </a:p>
              <a:p>
                <a:r>
                  <a:rPr lang="en-US" altLang="he-IL" dirty="0"/>
                  <a:t>So, we need to calculate the values for 𝐺𝑎𝑖𝑛(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he-IL" i="1" dirty="0">
                            <a:latin typeface="Cambria Math" panose="02040503050406030204" pitchFamily="18" charset="0"/>
                          </a:rPr>
                          <m:t>𝑆𝑢𝑛𝑛𝑦</m:t>
                        </m:r>
                      </m:sub>
                    </m:sSub>
                  </m:oMath>
                </a14:m>
                <a:r>
                  <a:rPr lang="en-US" altLang="he-IL" dirty="0"/>
                  <a:t>, 𝑝𝑎𝑟𝑒𝑛𝑡𝑠) and </a:t>
                </a:r>
                <a:br>
                  <a:rPr lang="en-US" altLang="he-IL" dirty="0"/>
                </a:br>
                <a:r>
                  <a:rPr lang="en-US" altLang="he-IL" dirty="0"/>
                  <a:t>𝐺𝑎𝑖𝑛(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he-IL" i="1" dirty="0">
                            <a:latin typeface="Cambria Math" panose="02040503050406030204" pitchFamily="18" charset="0"/>
                          </a:rPr>
                          <m:t>𝑆𝑢𝑛𝑛𝑦</m:t>
                        </m:r>
                      </m:sub>
                    </m:sSub>
                  </m:oMath>
                </a14:m>
                <a:r>
                  <a:rPr lang="en-US" altLang="he-IL" dirty="0"/>
                  <a:t>, 𝑚𝑜𝑛𝑒𝑦).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661" r="-87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D0A8C81-4DB1-4A9C-A74B-2289B5441CF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38200" y="4298315"/>
          <a:ext cx="10515600" cy="21945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7933740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0299786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0794561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7841991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3114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Decision (Class)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Money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Parents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Weather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Week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53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W2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70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W10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9612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131FAFE0-B3BF-4C1C-834C-410BC2606744}"/>
              </a:ext>
            </a:extLst>
          </p:cNvPr>
          <p:cNvGrpSpPr/>
          <p:nvPr/>
        </p:nvGrpSpPr>
        <p:grpSpPr>
          <a:xfrm>
            <a:off x="3019976" y="4326383"/>
            <a:ext cx="1915918" cy="2166491"/>
            <a:chOff x="4494212" y="3898369"/>
            <a:chExt cx="944663" cy="171405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0E0F66-0EC8-40F5-821B-684A486928C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4117625" y="4291173"/>
              <a:ext cx="1714054" cy="928445"/>
            </a:xfrm>
            <a:prstGeom prst="line">
              <a:avLst/>
            </a:prstGeom>
            <a:ln>
              <a:solidFill>
                <a:srgbClr val="FF0000"/>
              </a:solidFill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DBCDB12-4881-4570-9975-C721884FE83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494212" y="3898370"/>
              <a:ext cx="944663" cy="1708362"/>
            </a:xfrm>
            <a:prstGeom prst="line">
              <a:avLst/>
            </a:prstGeom>
            <a:ln>
              <a:solidFill>
                <a:srgbClr val="FF0000"/>
              </a:solidFill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0145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107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D0C78A-3BD9-481D-94D5-E8234989E2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Hence we can calculate: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𝑆𝑢𝑛𝑛𝑦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𝑝𝑎𝑟𝑒𝑛𝑡𝑠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𝑠𝑢𝑛𝑛𝑦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he-IL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𝑦𝑒𝑠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𝑆𝑢𝑛𝑛𝑦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he-IL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𝑛𝑜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𝑆𝑢𝑛𝑛𝑦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918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𝟗𝟏𝟖</m:t>
                    </m:r>
                  </m:oMath>
                </a14:m>
                <a:endParaRPr lang="en-US" altLang="he-IL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latin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𝑡𝑒𝑛𝑛𝑖𝑠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𝑡𝑒𝑛𝑛𝑖𝑠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latin typeface="Times New Roman" panose="02020603050405020304" pitchFamily="18" charset="0"/>
                </a:endParaRPr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D0C78A-3BD9-481D-94D5-E8234989E2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6716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108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he-IL" dirty="0"/>
                  <a:t>Now we have to fill in the choice of attribute 𝐴, which we know cannot be weather, because we've already removed that from the list of attributes to use. </a:t>
                </a:r>
              </a:p>
              <a:p>
                <a:r>
                  <a:rPr lang="en-US" altLang="he-IL" dirty="0"/>
                  <a:t>So, we need to calculate the values for 𝐺𝑎𝑖𝑛(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he-IL" i="1" dirty="0">
                            <a:latin typeface="Cambria Math" panose="02040503050406030204" pitchFamily="18" charset="0"/>
                          </a:rPr>
                          <m:t>𝑆𝑢𝑛𝑛𝑦</m:t>
                        </m:r>
                      </m:sub>
                    </m:sSub>
                  </m:oMath>
                </a14:m>
                <a:r>
                  <a:rPr lang="en-US" altLang="he-IL" dirty="0"/>
                  <a:t>, 𝑝𝑎𝑟𝑒𝑛𝑡𝑠) and </a:t>
                </a:r>
                <a:br>
                  <a:rPr lang="en-US" altLang="he-IL" dirty="0"/>
                </a:br>
                <a:r>
                  <a:rPr lang="en-US" altLang="he-IL" dirty="0"/>
                  <a:t>𝐺𝑎𝑖𝑛(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he-IL" i="1" dirty="0">
                            <a:latin typeface="Cambria Math" panose="02040503050406030204" pitchFamily="18" charset="0"/>
                          </a:rPr>
                          <m:t>𝑆𝑢𝑛𝑛𝑦</m:t>
                        </m:r>
                      </m:sub>
                    </m:sSub>
                  </m:oMath>
                </a14:m>
                <a:r>
                  <a:rPr lang="en-US" altLang="he-IL" dirty="0"/>
                  <a:t>, 𝑚𝑜𝑛𝑒𝑦).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661" r="-87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D0A8C81-4DB1-4A9C-A74B-2289B5441CF2}"/>
              </a:ext>
            </a:extLst>
          </p:cNvPr>
          <p:cNvGraphicFramePr>
            <a:graphicFrameLocks/>
          </p:cNvGraphicFramePr>
          <p:nvPr/>
        </p:nvGraphicFramePr>
        <p:xfrm>
          <a:off x="838200" y="4298315"/>
          <a:ext cx="10515600" cy="21945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7933740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0299786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0794561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7841991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3114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Decision (Class)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Money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Parents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Weather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Week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53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W2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70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W10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9612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131FAFE0-B3BF-4C1C-834C-410BC2606744}"/>
              </a:ext>
            </a:extLst>
          </p:cNvPr>
          <p:cNvGrpSpPr/>
          <p:nvPr/>
        </p:nvGrpSpPr>
        <p:grpSpPr>
          <a:xfrm>
            <a:off x="3019976" y="4326383"/>
            <a:ext cx="1915918" cy="2166491"/>
            <a:chOff x="4494212" y="3898369"/>
            <a:chExt cx="944663" cy="171405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0E0F66-0EC8-40F5-821B-684A486928C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4117625" y="4291173"/>
              <a:ext cx="1714054" cy="928445"/>
            </a:xfrm>
            <a:prstGeom prst="line">
              <a:avLst/>
            </a:prstGeom>
            <a:ln>
              <a:solidFill>
                <a:srgbClr val="FF0000"/>
              </a:solidFill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DBCDB12-4881-4570-9975-C721884FE83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494212" y="3898370"/>
              <a:ext cx="944663" cy="1708362"/>
            </a:xfrm>
            <a:prstGeom prst="line">
              <a:avLst/>
            </a:prstGeom>
            <a:ln>
              <a:solidFill>
                <a:srgbClr val="FF0000"/>
              </a:solidFill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72006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109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D0C78A-3BD9-481D-94D5-E8234989E2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Hence we can calculate: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𝑆𝑢𝑛𝑛𝑦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𝑚𝑜𝑛𝑒𝑦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𝑠𝑢𝑛𝑛𝑦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he-IL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𝑅𝑖𝑐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𝑆𝑢𝑛𝑛𝑦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he-IL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918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918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he-IL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𝑡𝑒𝑛𝑛𝑖𝑠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𝑡𝑒𝑛𝑛𝑖𝑠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𝟗𝟏𝟖</m:t>
                    </m:r>
                  </m:oMath>
                </a14:m>
                <a:endParaRPr lang="en-US" b="1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D0C78A-3BD9-481D-94D5-E8234989E2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551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Shannon’s Information Theory </a:t>
            </a:r>
            <a:br>
              <a:rPr lang="en-US" dirty="0"/>
            </a:br>
            <a:r>
              <a:rPr lang="en-US" dirty="0"/>
              <a:t>Basic Concepts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1167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Entropy </a:t>
                </a:r>
                <a:endParaRPr lang="he-IL" dirty="0"/>
              </a:p>
              <a:p>
                <a:pPr lvl="1"/>
                <a:r>
                  <a:rPr lang="en-US" dirty="0"/>
                  <a:t>Goal: measure of uncertainty of X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 </a:t>
                </a:r>
              </a:p>
              <a:p>
                <a:pPr lvl="1"/>
                <a:r>
                  <a:rPr lang="en-US" dirty="0"/>
                  <a:t>X - a discrete random variable </a:t>
                </a:r>
              </a:p>
              <a:p>
                <a:pPr lvl="1"/>
                <a:r>
                  <a:rPr lang="en-US" dirty="0"/>
                  <a:t>x - value of X </a:t>
                </a:r>
              </a:p>
              <a:p>
                <a:pPr lvl="1"/>
                <a:r>
                  <a:rPr lang="en-US" dirty="0"/>
                  <a:t>p(x) - probability of x</a:t>
                </a:r>
              </a:p>
              <a:p>
                <a:pPr lvl="1"/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Interpretation: measure of uncertainty of </a:t>
                </a:r>
                <a14:m>
                  <m:oMath xmlns:m="http://schemas.openxmlformats.org/officeDocument/2006/math">
                    <m:r>
                      <a:rPr lang="en-US" altLang="he-IL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11678" cy="4351338"/>
              </a:xfrm>
              <a:blipFill>
                <a:blip r:embed="rId3"/>
                <a:stretch>
                  <a:fillRect l="-997" t="-2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029072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110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</a:endParaRPr>
          </a:p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C2130F-1F28-4629-BBB5-3F510736D95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25510" y="1932458"/>
          <a:ext cx="8128000" cy="15544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8691939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49027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Information Gain</a:t>
                      </a:r>
                      <a:endParaRPr lang="he-I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Attribute </a:t>
                      </a:r>
                      <a:endParaRPr lang="he-I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51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/>
                        <a:t>0.918</a:t>
                      </a:r>
                      <a:endParaRPr lang="he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/>
                        <a:t>Parents</a:t>
                      </a:r>
                      <a:endParaRPr lang="he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155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0</a:t>
                      </a:r>
                      <a:endParaRPr lang="he-I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Money</a:t>
                      </a:r>
                      <a:endParaRPr lang="he-I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015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83218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 algorithm (Example)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111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 marL="0" indent="0">
              <a:lnSpc>
                <a:spcPct val="100000"/>
              </a:lnSpc>
              <a:buNone/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DA6B3F-64B1-4054-ABF6-EE9F6CB904A7}"/>
              </a:ext>
            </a:extLst>
          </p:cNvPr>
          <p:cNvSpPr/>
          <p:nvPr/>
        </p:nvSpPr>
        <p:spPr>
          <a:xfrm>
            <a:off x="4301413" y="1492900"/>
            <a:ext cx="2341983" cy="923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Root node</a:t>
            </a:r>
          </a:p>
          <a:p>
            <a:pPr algn="ctr"/>
            <a:r>
              <a:rPr lang="en-US" dirty="0"/>
              <a:t>Cinema=6, Tennis = 2, </a:t>
            </a:r>
            <a:r>
              <a:rPr lang="en-US" dirty="0" err="1"/>
              <a:t>StayIn</a:t>
            </a:r>
            <a:r>
              <a:rPr lang="en-US" dirty="0"/>
              <a:t>=1, Shopping=1</a:t>
            </a:r>
            <a:endParaRPr lang="he-I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7D68F0-5237-4758-82B4-694E9F954FC4}"/>
              </a:ext>
            </a:extLst>
          </p:cNvPr>
          <p:cNvSpPr/>
          <p:nvPr/>
        </p:nvSpPr>
        <p:spPr>
          <a:xfrm>
            <a:off x="1104123" y="2747866"/>
            <a:ext cx="2348204" cy="118032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Sunny (n=3)</a:t>
            </a:r>
          </a:p>
          <a:p>
            <a:pPr algn="ctr"/>
            <a:r>
              <a:rPr lang="en-US" dirty="0"/>
              <a:t>Cinema=1, Tennis = 2, </a:t>
            </a:r>
            <a:r>
              <a:rPr lang="en-US" dirty="0" err="1"/>
              <a:t>StayIn</a:t>
            </a:r>
            <a:r>
              <a:rPr lang="en-US" dirty="0"/>
              <a:t>=0, Shopping=0</a:t>
            </a:r>
            <a:endParaRPr lang="he-I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98FDB67-DE07-458F-8D97-E636EA18A607}"/>
              </a:ext>
            </a:extLst>
          </p:cNvPr>
          <p:cNvSpPr/>
          <p:nvPr/>
        </p:nvSpPr>
        <p:spPr>
          <a:xfrm>
            <a:off x="4488029" y="2747866"/>
            <a:ext cx="2348204" cy="118032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Windy (n=4)</a:t>
            </a:r>
          </a:p>
          <a:p>
            <a:pPr algn="ctr"/>
            <a:r>
              <a:rPr lang="en-US" dirty="0"/>
              <a:t>Cinema=3, Tennis = 0, </a:t>
            </a:r>
            <a:r>
              <a:rPr lang="en-US" dirty="0" err="1"/>
              <a:t>StayIn</a:t>
            </a:r>
            <a:r>
              <a:rPr lang="en-US" dirty="0"/>
              <a:t>=1, Shopping=0</a:t>
            </a:r>
            <a:endParaRPr lang="he-I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A5AF8A-B21E-44C0-AED2-E4C117D27D5A}"/>
              </a:ext>
            </a:extLst>
          </p:cNvPr>
          <p:cNvSpPr/>
          <p:nvPr/>
        </p:nvSpPr>
        <p:spPr>
          <a:xfrm>
            <a:off x="7633996" y="2747866"/>
            <a:ext cx="2348204" cy="118032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Rainy (n=3)</a:t>
            </a:r>
          </a:p>
          <a:p>
            <a:pPr algn="ctr"/>
            <a:r>
              <a:rPr lang="en-US" dirty="0"/>
              <a:t>Cinema=2, Tennis = 0, </a:t>
            </a:r>
            <a:r>
              <a:rPr lang="en-US" dirty="0" err="1"/>
              <a:t>StayIn</a:t>
            </a:r>
            <a:r>
              <a:rPr lang="en-US" dirty="0"/>
              <a:t>=1, Shopping=0</a:t>
            </a:r>
            <a:endParaRPr lang="he-IL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3E8723-3584-445C-B3D6-037548083659}"/>
              </a:ext>
            </a:extLst>
          </p:cNvPr>
          <p:cNvCxnSpPr/>
          <p:nvPr/>
        </p:nvCxnSpPr>
        <p:spPr>
          <a:xfrm flipH="1">
            <a:off x="2209800" y="2416630"/>
            <a:ext cx="3183294" cy="331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097E24-C69D-4CD6-9643-7D7BFE65B44F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5472405" y="2416630"/>
            <a:ext cx="189726" cy="331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D343E9-9373-4A20-9F58-6657B164DDC8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>
            <a:off x="5472405" y="2416630"/>
            <a:ext cx="3335693" cy="331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A137C3-97D9-405C-8220-0A885C4EAEBB}"/>
              </a:ext>
            </a:extLst>
          </p:cNvPr>
          <p:cNvSpPr txBox="1"/>
          <p:nvPr/>
        </p:nvSpPr>
        <p:spPr>
          <a:xfrm>
            <a:off x="3307703" y="2222041"/>
            <a:ext cx="12409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Weather</a:t>
            </a:r>
            <a:endParaRPr lang="he-I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3CBBE27-AF48-402C-822E-1F19CD147856}"/>
              </a:ext>
            </a:extLst>
          </p:cNvPr>
          <p:cNvSpPr/>
          <p:nvPr/>
        </p:nvSpPr>
        <p:spPr>
          <a:xfrm>
            <a:off x="623597" y="4206616"/>
            <a:ext cx="1261188" cy="70595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Yes (n=1)</a:t>
            </a:r>
          </a:p>
          <a:p>
            <a:pPr algn="ctr"/>
            <a:r>
              <a:rPr lang="en-US" dirty="0"/>
              <a:t>Cinema=1 </a:t>
            </a:r>
            <a:endParaRPr lang="he-I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5E6897-4FC4-4E62-A6E2-4BC60168F196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1254191" y="3928188"/>
            <a:ext cx="1024034" cy="2784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E9D2306-85BB-4670-A820-10682A9CF083}"/>
              </a:ext>
            </a:extLst>
          </p:cNvPr>
          <p:cNvSpPr/>
          <p:nvPr/>
        </p:nvSpPr>
        <p:spPr>
          <a:xfrm>
            <a:off x="2752533" y="4206616"/>
            <a:ext cx="1261188" cy="70595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No (n=2)</a:t>
            </a:r>
          </a:p>
          <a:p>
            <a:pPr algn="ctr"/>
            <a:r>
              <a:rPr lang="en-US" dirty="0"/>
              <a:t>Tennis=2 </a:t>
            </a:r>
            <a:endParaRPr lang="he-IL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77A53D-1D10-4A5C-A8D8-D37136E45C0B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>
          <a:xfrm>
            <a:off x="2278225" y="3928188"/>
            <a:ext cx="1104902" cy="2784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6111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112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D0C78A-3BD9-481D-94D5-E8234989E2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Now we need to calculate the values for Gain(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𝑊𝑖𝑛𝑑𝑦</m:t>
                        </m:r>
                      </m:sub>
                    </m:sSub>
                  </m:oMath>
                </a14:m>
                <a:r>
                  <a:rPr lang="en-US" dirty="0"/>
                  <a:t>, parents) and Gain(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𝑊𝑖𝑛𝑑𝑦</m:t>
                        </m:r>
                      </m:sub>
                    </m:sSub>
                  </m:oMath>
                </a14:m>
                <a:r>
                  <a:rPr lang="en-US" dirty="0"/>
                  <a:t>, money).</a:t>
                </a:r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D0C78A-3BD9-481D-94D5-E8234989E2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872FBA7-D8FE-48FA-A6C6-47BF1E03132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38200" y="1326515"/>
          <a:ext cx="10515600" cy="26517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7933740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0299786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0794561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7841991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3114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Decision (Class)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Money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Parents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Weather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Week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W3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67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W7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661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Shopping</a:t>
                      </a:r>
                      <a:endParaRPr lang="he-IL" sz="2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 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W8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041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W9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202788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02F4C0A8-06CB-4B22-8461-41F50F38B883}"/>
              </a:ext>
            </a:extLst>
          </p:cNvPr>
          <p:cNvGrpSpPr/>
          <p:nvPr/>
        </p:nvGrpSpPr>
        <p:grpSpPr>
          <a:xfrm>
            <a:off x="2995126" y="1326515"/>
            <a:ext cx="2006081" cy="2651760"/>
            <a:chOff x="4494212" y="3898369"/>
            <a:chExt cx="944663" cy="171405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B132F9E-93DB-46D7-8741-DA33C973278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4117625" y="4291173"/>
              <a:ext cx="1714054" cy="928445"/>
            </a:xfrm>
            <a:prstGeom prst="line">
              <a:avLst/>
            </a:prstGeom>
            <a:ln>
              <a:solidFill>
                <a:srgbClr val="FF0000"/>
              </a:solidFill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13B895-B893-456A-8D2A-CC7CBB79897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494212" y="3898370"/>
              <a:ext cx="944663" cy="1708362"/>
            </a:xfrm>
            <a:prstGeom prst="line">
              <a:avLst/>
            </a:prstGeom>
            <a:ln>
              <a:solidFill>
                <a:srgbClr val="FF0000"/>
              </a:solidFill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1300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113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he-IL" dirty="0"/>
                  <a:t>Now we need to calculate the values for 𝐺𝑎𝑖𝑛(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he-IL" b="0" i="1" dirty="0" smtClean="0">
                            <a:latin typeface="Cambria Math" panose="02040503050406030204" pitchFamily="18" charset="0"/>
                          </a:rPr>
                          <m:t>𝑊𝑖𝑛𝑑𝑦</m:t>
                        </m:r>
                      </m:sub>
                    </m:sSub>
                  </m:oMath>
                </a14:m>
                <a:r>
                  <a:rPr lang="en-US" altLang="he-IL" dirty="0"/>
                  <a:t>, 𝑝𝑎𝑟𝑒𝑛𝑡𝑠) and </a:t>
                </a:r>
                <a:br>
                  <a:rPr lang="en-US" altLang="he-IL" dirty="0"/>
                </a:br>
                <a:r>
                  <a:rPr lang="en-US" altLang="he-IL" dirty="0"/>
                  <a:t>𝐺𝑎𝑖𝑛(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he-IL" b="0" i="1" dirty="0" smtClean="0">
                            <a:latin typeface="Cambria Math" panose="02040503050406030204" pitchFamily="18" charset="0"/>
                          </a:rPr>
                          <m:t>𝑊𝑖𝑛𝑑𝑦</m:t>
                        </m:r>
                      </m:sub>
                    </m:sSub>
                  </m:oMath>
                </a14:m>
                <a:r>
                  <a:rPr lang="en-US" altLang="he-IL" dirty="0"/>
                  <a:t>, 𝑚𝑜𝑛𝑒𝑦).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 r="-46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DFF5473-34FE-4A2D-B651-BBE03DC0B61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78159" y="3192638"/>
          <a:ext cx="10515600" cy="26517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7933740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0299786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0794561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7841991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3114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Decision (Class)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Money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Parents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Weather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Week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W3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67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W7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661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Shopping</a:t>
                      </a:r>
                      <a:endParaRPr lang="he-IL" sz="2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 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W8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041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W9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202788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850AE6AD-973E-4FE2-A01D-B37FA8B6551B}"/>
              </a:ext>
            </a:extLst>
          </p:cNvPr>
          <p:cNvGrpSpPr/>
          <p:nvPr/>
        </p:nvGrpSpPr>
        <p:grpSpPr>
          <a:xfrm>
            <a:off x="3135085" y="3192638"/>
            <a:ext cx="2006081" cy="2651760"/>
            <a:chOff x="4494212" y="3898369"/>
            <a:chExt cx="944663" cy="171405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CB405A-163B-4010-8E20-89342217657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4117625" y="4291173"/>
              <a:ext cx="1714054" cy="928445"/>
            </a:xfrm>
            <a:prstGeom prst="line">
              <a:avLst/>
            </a:prstGeom>
            <a:ln>
              <a:solidFill>
                <a:srgbClr val="FF0000"/>
              </a:solidFill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0D70993-0DA7-4D1B-A149-C111E290C90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494212" y="3898370"/>
              <a:ext cx="944663" cy="1708362"/>
            </a:xfrm>
            <a:prstGeom prst="line">
              <a:avLst/>
            </a:prstGeom>
            <a:ln>
              <a:solidFill>
                <a:srgbClr val="FF0000"/>
              </a:solidFill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57200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114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D0C78A-3BD9-481D-94D5-E8234989E2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𝑊𝑖𝑛𝑑𝑦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𝑝𝑎𝑟𝑒𝑛𝑡𝑠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𝑊𝑖𝑛𝑑𝑦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he-IL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𝑦𝑒𝑠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𝑊𝑖𝑛𝑑𝑦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he-IL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𝑛𝑜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𝑊𝑖𝑛𝑑𝑦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811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𝟑𝟏𝟏</m:t>
                    </m:r>
                  </m:oMath>
                </a14:m>
                <a:endParaRPr lang="en-US" altLang="he-IL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latin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𝑜𝑝𝑝𝑖𝑛𝑔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𝑜𝑝𝑝𝑖𝑛𝑔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>
                  <a:latin typeface="Times New Roman" panose="02020603050405020304" pitchFamily="18" charset="0"/>
                </a:endParaRPr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D0C78A-3BD9-481D-94D5-E8234989E2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3495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115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D0C78A-3BD9-481D-94D5-E8234989E2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𝑊𝑖𝑛𝑑𝑦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𝑀𝑜𝑛𝑒𝑦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𝑀𝑜𝑛𝑒𝑦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he-IL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𝑅𝑖𝑐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𝑀𝑜𝑛𝑒𝑦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he-IL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𝑃𝑜𝑜𝑟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𝑀𝑜𝑛𝑒𝑦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𝑝𝑜𝑜𝑟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811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918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𝟏𝟐𝟐𝟓</m:t>
                    </m:r>
                  </m:oMath>
                </a14:m>
                <a:endParaRPr lang="en-US" altLang="he-IL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𝑜𝑝𝑝𝑖𝑛𝑔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𝑜𝑝𝑝𝑖𝑛𝑔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𝑅𝑖𝑐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𝟗𝟏𝟖</m:t>
                    </m:r>
                  </m:oMath>
                </a14:m>
                <a:endParaRPr lang="en-US" b="1" dirty="0">
                  <a:latin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𝑃𝑜𝑜𝑟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latin typeface="Times New Roman" panose="02020603050405020304" pitchFamily="18" charset="0"/>
                </a:endParaRPr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D0C78A-3BD9-481D-94D5-E8234989E2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8452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116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</a:endParaRPr>
          </a:p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he-IL" dirty="0"/>
              <a:t>Meaning that this node will be split by parents too</a:t>
            </a:r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he-IL" dirty="0"/>
              <a:t>After calculating the Gain for rainy too, the final tree is…</a:t>
            </a:r>
          </a:p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C2130F-1F28-4629-BBB5-3F510736D95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25510" y="1932458"/>
          <a:ext cx="8128000" cy="15544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8691939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49027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Information Gain</a:t>
                      </a:r>
                      <a:endParaRPr lang="he-I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Attribute </a:t>
                      </a:r>
                      <a:endParaRPr lang="he-I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951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/>
                        <a:t>0.311</a:t>
                      </a:r>
                      <a:endParaRPr lang="he-IL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/>
                        <a:t>Parents</a:t>
                      </a:r>
                      <a:endParaRPr lang="he-IL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155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0.1225</a:t>
                      </a:r>
                      <a:endParaRPr lang="he-I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Money</a:t>
                      </a:r>
                      <a:endParaRPr lang="he-I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015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354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 algorithm (Example)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117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 marL="0" indent="0">
              <a:lnSpc>
                <a:spcPct val="100000"/>
              </a:lnSpc>
              <a:buNone/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  <a:p>
            <a:pPr>
              <a:lnSpc>
                <a:spcPct val="100000"/>
              </a:lnSpc>
            </a:pPr>
            <a:endParaRPr lang="en-US" altLang="he-I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DA6B3F-64B1-4054-ABF6-EE9F6CB904A7}"/>
              </a:ext>
            </a:extLst>
          </p:cNvPr>
          <p:cNvSpPr/>
          <p:nvPr/>
        </p:nvSpPr>
        <p:spPr>
          <a:xfrm>
            <a:off x="4301413" y="1492900"/>
            <a:ext cx="2341983" cy="923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Root node</a:t>
            </a:r>
          </a:p>
          <a:p>
            <a:pPr algn="ctr"/>
            <a:r>
              <a:rPr lang="en-US" dirty="0"/>
              <a:t>Cinema=6, Tennis = 2, </a:t>
            </a:r>
            <a:r>
              <a:rPr lang="en-US" dirty="0" err="1"/>
              <a:t>StayIn</a:t>
            </a:r>
            <a:r>
              <a:rPr lang="en-US" dirty="0"/>
              <a:t>=1, Shopping=1</a:t>
            </a:r>
            <a:endParaRPr lang="he-I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7D68F0-5237-4758-82B4-694E9F954FC4}"/>
              </a:ext>
            </a:extLst>
          </p:cNvPr>
          <p:cNvSpPr/>
          <p:nvPr/>
        </p:nvSpPr>
        <p:spPr>
          <a:xfrm>
            <a:off x="1104123" y="2747866"/>
            <a:ext cx="2348204" cy="118032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Sunny (n=3)</a:t>
            </a:r>
          </a:p>
          <a:p>
            <a:pPr algn="ctr"/>
            <a:r>
              <a:rPr lang="en-US" dirty="0"/>
              <a:t>Cinema=1, Tennis = 2, </a:t>
            </a:r>
            <a:r>
              <a:rPr lang="en-US" dirty="0" err="1"/>
              <a:t>StayIn</a:t>
            </a:r>
            <a:r>
              <a:rPr lang="en-US" dirty="0"/>
              <a:t>=0, Shopping=0</a:t>
            </a:r>
            <a:endParaRPr lang="he-I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98FDB67-DE07-458F-8D97-E636EA18A607}"/>
              </a:ext>
            </a:extLst>
          </p:cNvPr>
          <p:cNvSpPr/>
          <p:nvPr/>
        </p:nvSpPr>
        <p:spPr>
          <a:xfrm>
            <a:off x="4488029" y="2747866"/>
            <a:ext cx="2348204" cy="118032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Windy (n=4)</a:t>
            </a:r>
          </a:p>
          <a:p>
            <a:pPr algn="ctr"/>
            <a:r>
              <a:rPr lang="en-US" dirty="0"/>
              <a:t>Cinema=3, Tennis = 0, </a:t>
            </a:r>
            <a:r>
              <a:rPr lang="en-US" dirty="0" err="1"/>
              <a:t>StayIn</a:t>
            </a:r>
            <a:r>
              <a:rPr lang="en-US" dirty="0"/>
              <a:t>=1, Shopping=0</a:t>
            </a:r>
            <a:endParaRPr lang="he-I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A5AF8A-B21E-44C0-AED2-E4C117D27D5A}"/>
              </a:ext>
            </a:extLst>
          </p:cNvPr>
          <p:cNvSpPr/>
          <p:nvPr/>
        </p:nvSpPr>
        <p:spPr>
          <a:xfrm>
            <a:off x="7633996" y="2747866"/>
            <a:ext cx="2348204" cy="118032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Rainy (n=3)</a:t>
            </a:r>
          </a:p>
          <a:p>
            <a:pPr algn="ctr"/>
            <a:r>
              <a:rPr lang="en-US" dirty="0"/>
              <a:t>Cinema=2, Tennis = 0, </a:t>
            </a:r>
            <a:r>
              <a:rPr lang="en-US" dirty="0" err="1"/>
              <a:t>StayIn</a:t>
            </a:r>
            <a:r>
              <a:rPr lang="en-US" dirty="0"/>
              <a:t>=1, Shopping=0</a:t>
            </a:r>
            <a:endParaRPr lang="he-IL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3E8723-3584-445C-B3D6-037548083659}"/>
              </a:ext>
            </a:extLst>
          </p:cNvPr>
          <p:cNvCxnSpPr/>
          <p:nvPr/>
        </p:nvCxnSpPr>
        <p:spPr>
          <a:xfrm flipH="1">
            <a:off x="2209800" y="2416630"/>
            <a:ext cx="3183294" cy="331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097E24-C69D-4CD6-9643-7D7BFE65B44F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5472405" y="2416630"/>
            <a:ext cx="189726" cy="331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D343E9-9373-4A20-9F58-6657B164DDC8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>
            <a:off x="5472405" y="2416630"/>
            <a:ext cx="3335693" cy="3312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A137C3-97D9-405C-8220-0A885C4EAEBB}"/>
              </a:ext>
            </a:extLst>
          </p:cNvPr>
          <p:cNvSpPr txBox="1"/>
          <p:nvPr/>
        </p:nvSpPr>
        <p:spPr>
          <a:xfrm>
            <a:off x="3307703" y="2222041"/>
            <a:ext cx="12409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Weather</a:t>
            </a:r>
            <a:endParaRPr lang="he-I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3CBBE27-AF48-402C-822E-1F19CD147856}"/>
              </a:ext>
            </a:extLst>
          </p:cNvPr>
          <p:cNvSpPr/>
          <p:nvPr/>
        </p:nvSpPr>
        <p:spPr>
          <a:xfrm>
            <a:off x="623597" y="4206616"/>
            <a:ext cx="1261188" cy="70595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Yes (n=1)</a:t>
            </a:r>
          </a:p>
          <a:p>
            <a:pPr algn="ctr"/>
            <a:r>
              <a:rPr lang="en-US" dirty="0"/>
              <a:t>Cinema=1 </a:t>
            </a:r>
            <a:endParaRPr lang="he-I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5E6897-4FC4-4E62-A6E2-4BC60168F196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 flipH="1">
            <a:off x="1254191" y="3928188"/>
            <a:ext cx="1024034" cy="2784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E9D2306-85BB-4670-A820-10682A9CF083}"/>
              </a:ext>
            </a:extLst>
          </p:cNvPr>
          <p:cNvSpPr/>
          <p:nvPr/>
        </p:nvSpPr>
        <p:spPr>
          <a:xfrm>
            <a:off x="2752533" y="4206616"/>
            <a:ext cx="1261188" cy="70595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No (n=2)</a:t>
            </a:r>
          </a:p>
          <a:p>
            <a:pPr algn="ctr"/>
            <a:r>
              <a:rPr lang="en-US" dirty="0"/>
              <a:t>Tennis=2 </a:t>
            </a:r>
            <a:endParaRPr lang="he-IL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77A53D-1D10-4A5C-A8D8-D37136E45C0B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>
          <a:xfrm>
            <a:off x="2278225" y="3928188"/>
            <a:ext cx="1104902" cy="2784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B392DEE-06AF-4E12-9FD9-E781E2307966}"/>
              </a:ext>
            </a:extLst>
          </p:cNvPr>
          <p:cNvSpPr/>
          <p:nvPr/>
        </p:nvSpPr>
        <p:spPr>
          <a:xfrm>
            <a:off x="4312301" y="4206616"/>
            <a:ext cx="1293062" cy="83191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Yes (n=2)</a:t>
            </a:r>
          </a:p>
          <a:p>
            <a:pPr algn="ctr"/>
            <a:r>
              <a:rPr lang="en-US" dirty="0"/>
              <a:t>Cinema=2 </a:t>
            </a:r>
            <a:endParaRPr lang="he-IL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CD23400-987D-4648-B190-BC503F6F8910}"/>
              </a:ext>
            </a:extLst>
          </p:cNvPr>
          <p:cNvSpPr/>
          <p:nvPr/>
        </p:nvSpPr>
        <p:spPr>
          <a:xfrm>
            <a:off x="5872068" y="4206615"/>
            <a:ext cx="1527107" cy="831916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No (n=2)</a:t>
            </a:r>
          </a:p>
          <a:p>
            <a:pPr algn="ctr"/>
            <a:r>
              <a:rPr lang="en-US" dirty="0"/>
              <a:t>Cinema=1, Shopping=1 </a:t>
            </a:r>
            <a:endParaRPr lang="he-IL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4B3EC3-1004-4A8F-809C-7333EBE37759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 flipH="1">
            <a:off x="4958832" y="3928188"/>
            <a:ext cx="703299" cy="2784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B3F2296-701A-4F20-A844-38E722FAF2A2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>
            <a:off x="5662131" y="3928188"/>
            <a:ext cx="973491" cy="278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896171-B112-4524-8CF7-79D7AD86D884}"/>
              </a:ext>
            </a:extLst>
          </p:cNvPr>
          <p:cNvSpPr txBox="1"/>
          <p:nvPr/>
        </p:nvSpPr>
        <p:spPr>
          <a:xfrm>
            <a:off x="654696" y="3828551"/>
            <a:ext cx="12409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Parents</a:t>
            </a:r>
            <a:endParaRPr lang="he-IL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3AE298-90E0-45C0-9B09-B9C42B2D81C5}"/>
              </a:ext>
            </a:extLst>
          </p:cNvPr>
          <p:cNvSpPr txBox="1"/>
          <p:nvPr/>
        </p:nvSpPr>
        <p:spPr>
          <a:xfrm>
            <a:off x="4154454" y="3865457"/>
            <a:ext cx="12409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Parents</a:t>
            </a:r>
            <a:endParaRPr lang="he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B483E8F-A424-456E-966E-C16BB25ED223}"/>
              </a:ext>
            </a:extLst>
          </p:cNvPr>
          <p:cNvSpPr/>
          <p:nvPr/>
        </p:nvSpPr>
        <p:spPr>
          <a:xfrm>
            <a:off x="7587348" y="4206616"/>
            <a:ext cx="1293062" cy="83191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Rich (n=1)</a:t>
            </a:r>
          </a:p>
          <a:p>
            <a:pPr algn="ctr"/>
            <a:r>
              <a:rPr lang="en-US" dirty="0"/>
              <a:t>Stayin=1 </a:t>
            </a:r>
            <a:endParaRPr lang="he-IL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DBA35EC-8B6C-4007-8634-EA36C3265218}"/>
              </a:ext>
            </a:extLst>
          </p:cNvPr>
          <p:cNvSpPr/>
          <p:nvPr/>
        </p:nvSpPr>
        <p:spPr>
          <a:xfrm>
            <a:off x="9147115" y="4206615"/>
            <a:ext cx="1527107" cy="83191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Poor (n=2)</a:t>
            </a:r>
          </a:p>
          <a:p>
            <a:pPr algn="ctr"/>
            <a:r>
              <a:rPr lang="en-US" dirty="0"/>
              <a:t>Cinema=2</a:t>
            </a:r>
            <a:endParaRPr lang="he-IL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53EE3CF-92AB-4B60-B787-00A094C87862}"/>
              </a:ext>
            </a:extLst>
          </p:cNvPr>
          <p:cNvCxnSpPr>
            <a:cxnSpLocks/>
            <a:stCxn id="9" idx="2"/>
            <a:endCxn id="32" idx="0"/>
          </p:cNvCxnSpPr>
          <p:nvPr/>
        </p:nvCxnSpPr>
        <p:spPr>
          <a:xfrm flipH="1">
            <a:off x="8233879" y="3928188"/>
            <a:ext cx="574219" cy="2784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9CB84CE-FE89-4208-A8B6-3576EC2782C6}"/>
              </a:ext>
            </a:extLst>
          </p:cNvPr>
          <p:cNvCxnSpPr>
            <a:cxnSpLocks/>
            <a:stCxn id="9" idx="2"/>
            <a:endCxn id="33" idx="0"/>
          </p:cNvCxnSpPr>
          <p:nvPr/>
        </p:nvCxnSpPr>
        <p:spPr>
          <a:xfrm>
            <a:off x="8808098" y="3928188"/>
            <a:ext cx="1102571" cy="278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8CAFD8E-8D3B-4EC7-A1C5-89C37CFEA99C}"/>
              </a:ext>
            </a:extLst>
          </p:cNvPr>
          <p:cNvSpPr txBox="1"/>
          <p:nvPr/>
        </p:nvSpPr>
        <p:spPr>
          <a:xfrm>
            <a:off x="7633996" y="3828551"/>
            <a:ext cx="124097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Money</a:t>
            </a:r>
            <a:endParaRPr lang="he-IL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52D9F31-CDD9-43D0-85D0-998A5C7D717A}"/>
              </a:ext>
            </a:extLst>
          </p:cNvPr>
          <p:cNvSpPr/>
          <p:nvPr/>
        </p:nvSpPr>
        <p:spPr>
          <a:xfrm>
            <a:off x="4781555" y="5539637"/>
            <a:ext cx="1527107" cy="77226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Rich (n=1)</a:t>
            </a:r>
          </a:p>
          <a:p>
            <a:pPr algn="ctr"/>
            <a:r>
              <a:rPr lang="en-US" dirty="0"/>
              <a:t>Shopping=1 </a:t>
            </a:r>
            <a:endParaRPr lang="he-IL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0D7E9A0-37AE-43E1-8A62-B76E3C4B36F8}"/>
              </a:ext>
            </a:extLst>
          </p:cNvPr>
          <p:cNvSpPr/>
          <p:nvPr/>
        </p:nvSpPr>
        <p:spPr>
          <a:xfrm>
            <a:off x="6635621" y="5551614"/>
            <a:ext cx="1527107" cy="83191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Poor (n=1)</a:t>
            </a:r>
          </a:p>
          <a:p>
            <a:pPr algn="ctr"/>
            <a:r>
              <a:rPr lang="en-US" dirty="0"/>
              <a:t>Cinema=1</a:t>
            </a:r>
            <a:endParaRPr lang="he-IL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FF8D19F-00CD-41A6-8342-393BEBB09C54}"/>
              </a:ext>
            </a:extLst>
          </p:cNvPr>
          <p:cNvCxnSpPr>
            <a:cxnSpLocks/>
            <a:stCxn id="18" idx="2"/>
            <a:endCxn id="45" idx="0"/>
          </p:cNvCxnSpPr>
          <p:nvPr/>
        </p:nvCxnSpPr>
        <p:spPr>
          <a:xfrm flipH="1">
            <a:off x="5545109" y="5038531"/>
            <a:ext cx="1090513" cy="5011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FF3C768-49FF-41B6-969D-8CBA2A1AF7FC}"/>
              </a:ext>
            </a:extLst>
          </p:cNvPr>
          <p:cNvCxnSpPr>
            <a:cxnSpLocks/>
            <a:stCxn id="18" idx="2"/>
            <a:endCxn id="46" idx="0"/>
          </p:cNvCxnSpPr>
          <p:nvPr/>
        </p:nvCxnSpPr>
        <p:spPr>
          <a:xfrm>
            <a:off x="6635622" y="5038531"/>
            <a:ext cx="763553" cy="5130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7609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Accuracy Estimation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118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D0C78A-3BD9-481D-94D5-E8234989E2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Training</a:t>
                </a:r>
                <a:r>
                  <a:rPr lang="en-US" dirty="0"/>
                  <a:t> Accuracy Rate</a:t>
                </a:r>
              </a:p>
              <a:p>
                <a:pPr lvl="1"/>
                <a:r>
                  <a:rPr lang="en-US" dirty="0"/>
                  <a:t>The percentage of training set samples that are correctly classified by the model.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Testing</a:t>
                </a:r>
                <a:r>
                  <a:rPr lang="en-US" dirty="0"/>
                  <a:t> Accuracy Rate</a:t>
                </a:r>
              </a:p>
              <a:p>
                <a:pPr lvl="1"/>
                <a:r>
                  <a:rPr lang="en-US" dirty="0"/>
                  <a:t>The percentage of test set samples that are correctly classified by the model.</a:t>
                </a:r>
              </a:p>
              <a:p>
                <a:r>
                  <a:rPr lang="en-US" dirty="0"/>
                  <a:t>Test set is independent of training set, otherwise over-fitting will occur.</a:t>
                </a:r>
              </a:p>
              <a:p>
                <a:r>
                  <a:rPr lang="en-US" dirty="0"/>
                  <a:t>Majority Rule Accuracy</a:t>
                </a:r>
              </a:p>
              <a:p>
                <a:pPr lvl="1"/>
                <a:r>
                  <a:rPr lang="en-US" dirty="0"/>
                  <a:t>To select a class for a terminal node, select the class having the most examples (in training set).</a:t>
                </a:r>
              </a:p>
              <a:p>
                <a:pPr lvl="1"/>
                <a:r>
                  <a:rPr lang="en-US" dirty="0"/>
                  <a:t>Majority rule accuracy =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|/|D|</a:t>
                </a:r>
              </a:p>
              <a:p>
                <a:r>
                  <a:rPr lang="en-US" dirty="0"/>
                  <a:t>The classification model should be more accurate than the </a:t>
                </a:r>
                <a:r>
                  <a:rPr lang="en-US" i="1" dirty="0"/>
                  <a:t>majority rule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D0C78A-3BD9-481D-94D5-E8234989E2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4286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8111" y="-94628"/>
            <a:ext cx="10969943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he-IL" sz="4000" b="1" dirty="0"/>
              <a:t>Accuracy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825445" y="1128519"/>
                <a:ext cx="9662024" cy="4524784"/>
              </a:xfrm>
            </p:spPr>
            <p:txBody>
              <a:bodyPr>
                <a:normAutofit/>
              </a:bodyPr>
              <a:lstStyle/>
              <a:p>
                <a:pPr algn="l" rtl="0" eaLnBrk="1" hangingPunct="1"/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can we tell if the </a:t>
                </a:r>
                <a:r>
                  <a:rPr lang="en-US" altLang="he-IL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</a:t>
                </a:r>
                <a:r>
                  <a:rPr lang="en-US" altLang="he-IL" sz="2400" dirty="0">
                    <a:solidFill>
                      <a:srgbClr val="CC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accuracy</a:t>
                </a: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significantly different than the </a:t>
                </a:r>
                <a:r>
                  <a:rPr lang="en-US" altLang="he-IL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testing</a:t>
                </a:r>
                <a:r>
                  <a:rPr lang="en-US" altLang="he-IL" sz="2400" dirty="0">
                    <a:solidFill>
                      <a:srgbClr val="CC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he-IL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accuracy</a:t>
                </a: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 </a:t>
                </a:r>
              </a:p>
              <a:p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Normal approximation to Binomial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: The two accuracies are equal.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if:</a:t>
                </a:r>
              </a:p>
            </p:txBody>
          </p:sp>
        </mc:Choice>
        <mc:Fallback xmlns="">
          <p:sp>
            <p:nvSpPr>
              <p:cNvPr id="51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825445" y="1128519"/>
                <a:ext cx="9662024" cy="4524784"/>
              </a:xfrm>
              <a:blipFill>
                <a:blip r:embed="rId4"/>
                <a:stretch>
                  <a:fillRect l="-820" t="-1887" r="-88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124" name="Object 4"/>
          <p:cNvGraphicFramePr>
            <a:graphicFrameLocks noGrp="1" noChangeAspect="1"/>
          </p:cNvGraphicFramePr>
          <p:nvPr>
            <p:ph sz="quarter" idx="2"/>
            <p:extLst/>
          </p:nvPr>
        </p:nvGraphicFramePr>
        <p:xfrm>
          <a:off x="3298760" y="2798444"/>
          <a:ext cx="2447288" cy="807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משוואה" r:id="rId5" imgW="1345616" imgH="444307" progId="Equation.3">
                  <p:embed/>
                </p:oleObj>
              </mc:Choice>
              <mc:Fallback>
                <p:oleObj name="משוואה" r:id="rId5" imgW="1345616" imgH="444307" progId="Equation.3">
                  <p:embed/>
                  <p:pic>
                    <p:nvPicPr>
                      <p:cNvPr id="51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760" y="2798444"/>
                        <a:ext cx="2447288" cy="8078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5"/>
          <p:cNvGraphicFramePr>
            <a:graphicFrameLocks noChangeAspect="1"/>
          </p:cNvGraphicFramePr>
          <p:nvPr>
            <p:extLst/>
          </p:nvPr>
        </p:nvGraphicFramePr>
        <p:xfrm>
          <a:off x="3270552" y="4129702"/>
          <a:ext cx="2632976" cy="761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" name="משוואה" r:id="rId7" imgW="1447800" imgH="419100" progId="Equation.3">
                  <p:embed/>
                </p:oleObj>
              </mc:Choice>
              <mc:Fallback>
                <p:oleObj name="משוואה" r:id="rId7" imgW="1447800" imgH="419100" progId="Equation.3">
                  <p:embed/>
                  <p:pic>
                    <p:nvPicPr>
                      <p:cNvPr id="51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552" y="4129702"/>
                        <a:ext cx="2632976" cy="7618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126" name="Text Box 6"/>
              <p:cNvSpPr txBox="1">
                <a:spLocks noChangeArrowheads="1"/>
              </p:cNvSpPr>
              <p:nvPr/>
            </p:nvSpPr>
            <p:spPr bwMode="auto">
              <a:xfrm>
                <a:off x="662310" y="5470702"/>
                <a:ext cx="10838344" cy="897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r" rtl="1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rtl="0">
                  <a:spcBef>
                    <a:spcPct val="0"/>
                  </a:spcBef>
                  <a:buNone/>
                </a:pPr>
                <a:r>
                  <a:rPr lang="en-US" altLang="he-IL" sz="2499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P=0.51 </a:t>
                </a:r>
                <a:r>
                  <a:rPr lang="en-US" altLang="he-IL" sz="2499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en-US" altLang="he-IL" sz="2499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Testing</a:t>
                </a:r>
                <a:r>
                  <a:rPr lang="en-US" altLang="he-IL" sz="2499" dirty="0">
                    <a:solidFill>
                      <a:srgbClr val="CC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en-US" altLang="he-IL" sz="2499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accuracy</a:t>
                </a:r>
                <a:r>
                  <a:rPr lang="en-US" altLang="he-IL" sz="2499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should be 51% at the most, for the two accuracies to be significantly different (to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he-IL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en-US" altLang="he-IL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he-IL" sz="2499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).</a:t>
                </a:r>
                <a:endParaRPr lang="en-US" altLang="he-IL" sz="2499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2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2310" y="5470702"/>
                <a:ext cx="10838344" cy="897875"/>
              </a:xfrm>
              <a:prstGeom prst="rect">
                <a:avLst/>
              </a:prstGeom>
              <a:blipFill>
                <a:blip r:embed="rId9"/>
                <a:stretch>
                  <a:fillRect l="-956" t="-5405" r="-1350" b="-141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6081482" y="4135702"/>
            <a:ext cx="4534306" cy="396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19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training accuracy &gt; testing accuracy </a:t>
            </a:r>
          </a:p>
        </p:txBody>
      </p:sp>
      <p:sp>
        <p:nvSpPr>
          <p:cNvPr id="5128" name="AutoShape 8"/>
          <p:cNvSpPr>
            <a:spLocks noChangeArrowheads="1"/>
          </p:cNvSpPr>
          <p:nvPr/>
        </p:nvSpPr>
        <p:spPr bwMode="auto">
          <a:xfrm>
            <a:off x="8148103" y="4635187"/>
            <a:ext cx="431688" cy="360269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he-IL" sz="1799"/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6240425" y="5062269"/>
            <a:ext cx="4247044" cy="426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2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Over-fitting</a:t>
            </a:r>
          </a:p>
        </p:txBody>
      </p:sp>
      <p:sp>
        <p:nvSpPr>
          <p:cNvPr id="54285" name="AutoShape 13"/>
          <p:cNvSpPr>
            <a:spLocks noChangeArrowheads="1"/>
          </p:cNvSpPr>
          <p:nvPr/>
        </p:nvSpPr>
        <p:spPr bwMode="auto">
          <a:xfrm>
            <a:off x="1449013" y="3569632"/>
            <a:ext cx="2807557" cy="503107"/>
          </a:xfrm>
          <a:prstGeom prst="wedgeEllipseCallout">
            <a:avLst>
              <a:gd name="adj1" fmla="val 32926"/>
              <a:gd name="adj2" fmla="val -87542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1799"/>
              <a:t>Testing accuracy</a:t>
            </a:r>
          </a:p>
        </p:txBody>
      </p:sp>
      <p:sp>
        <p:nvSpPr>
          <p:cNvPr id="54286" name="AutoShape 14"/>
          <p:cNvSpPr>
            <a:spLocks noChangeArrowheads="1"/>
          </p:cNvSpPr>
          <p:nvPr/>
        </p:nvSpPr>
        <p:spPr bwMode="auto">
          <a:xfrm>
            <a:off x="5943600" y="2992950"/>
            <a:ext cx="3286856" cy="791956"/>
          </a:xfrm>
          <a:prstGeom prst="wedgeEllipseCallout">
            <a:avLst>
              <a:gd name="adj1" fmla="val -64819"/>
              <a:gd name="adj2" fmla="val 6514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FontTx/>
              <a:buNone/>
            </a:pPr>
            <a:r>
              <a:rPr lang="en-US" altLang="he-IL" sz="1799"/>
              <a:t> number of samples in the testing set</a:t>
            </a:r>
          </a:p>
        </p:txBody>
      </p:sp>
      <p:sp>
        <p:nvSpPr>
          <p:cNvPr id="15" name="AutoShape 13"/>
          <p:cNvSpPr>
            <a:spLocks noChangeArrowheads="1"/>
          </p:cNvSpPr>
          <p:nvPr/>
        </p:nvSpPr>
        <p:spPr bwMode="auto">
          <a:xfrm>
            <a:off x="1513429" y="4366176"/>
            <a:ext cx="1642635" cy="788782"/>
          </a:xfrm>
          <a:prstGeom prst="wedgeEllipseCallout">
            <a:avLst>
              <a:gd name="adj1" fmla="val 56116"/>
              <a:gd name="adj2" fmla="val -23801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1799"/>
              <a:t>training  accuracy</a:t>
            </a:r>
          </a:p>
        </p:txBody>
      </p:sp>
      <p:sp>
        <p:nvSpPr>
          <p:cNvPr id="5134" name="מציין מיקום של מספר שקופית 1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4777CF9A-D429-470A-8B19-18891D4AC48A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119</a:t>
            </a:fld>
            <a:endParaRPr lang="en-US" altLang="he-IL" sz="1400"/>
          </a:p>
        </p:txBody>
      </p:sp>
    </p:spTree>
    <p:extLst>
      <p:ext uri="{BB962C8B-B14F-4D97-AF65-F5344CB8AC3E}">
        <p14:creationId xmlns:p14="http://schemas.microsoft.com/office/powerpoint/2010/main" val="33819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85" grpId="0" animBg="1"/>
      <p:bldP spid="54286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כותרת 1"/>
          <p:cNvSpPr>
            <a:spLocks noGrp="1"/>
          </p:cNvSpPr>
          <p:nvPr>
            <p:ph type="title"/>
          </p:nvPr>
        </p:nvSpPr>
        <p:spPr>
          <a:xfrm>
            <a:off x="-1981200" y="114716"/>
            <a:ext cx="9601200" cy="1143000"/>
          </a:xfrm>
        </p:spPr>
        <p:txBody>
          <a:bodyPr>
            <a:normAutofit/>
          </a:bodyPr>
          <a:lstStyle/>
          <a:p>
            <a:pPr algn="ctr" rtl="1">
              <a:defRPr/>
            </a:pPr>
            <a:r>
              <a:rPr lang="en-US" altLang="en-US" sz="4000" b="1" dirty="0">
                <a:solidFill>
                  <a:srgbClr val="0070C0"/>
                </a:solidFill>
              </a:rPr>
              <a:t>Entropy</a:t>
            </a:r>
            <a:endParaRPr lang="he-IL" altLang="en-US" sz="4000" b="1" dirty="0">
              <a:solidFill>
                <a:srgbClr val="0070C0"/>
              </a:solidFill>
            </a:endParaRPr>
          </a:p>
        </p:txBody>
      </p:sp>
      <p:sp>
        <p:nvSpPr>
          <p:cNvPr id="13315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C11BBC9-D465-41D3-B5F3-21CA23EC1CBD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he-IL" sz="1400"/>
          </a:p>
        </p:txBody>
      </p:sp>
      <p:graphicFrame>
        <p:nvGraphicFramePr>
          <p:cNvPr id="5" name="תרשים 4"/>
          <p:cNvGraphicFramePr>
            <a:graphicFrameLocks/>
          </p:cNvGraphicFramePr>
          <p:nvPr>
            <p:extLst/>
          </p:nvPr>
        </p:nvGraphicFramePr>
        <p:xfrm>
          <a:off x="3505200" y="1654036"/>
          <a:ext cx="5028604" cy="3200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317" name="TextBox 5"/>
          <p:cNvSpPr txBox="1">
            <a:spLocks noChangeArrowheads="1"/>
          </p:cNvSpPr>
          <p:nvPr/>
        </p:nvSpPr>
        <p:spPr bwMode="auto">
          <a:xfrm>
            <a:off x="1143000" y="5250398"/>
            <a:ext cx="8991600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>
              <a:spcBef>
                <a:spcPct val="0"/>
              </a:spcBef>
              <a:buFontTx/>
              <a:buNone/>
            </a:pPr>
            <a:r>
              <a:rPr lang="he-IL" altLang="en-US" sz="1799" dirty="0"/>
              <a:t>אם לכל ערכי המשתנה </a:t>
            </a:r>
            <a:r>
              <a:rPr lang="en-US" altLang="en-US" sz="1799" dirty="0"/>
              <a:t>X</a:t>
            </a:r>
            <a:r>
              <a:rPr lang="he-IL" altLang="en-US" sz="1799" dirty="0"/>
              <a:t> יש את אותה הסתברות, האנטרופיה היא פונקציה מונוטונית עולה.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BC81-43BA-46DC-B98E-EC6740F6068C}" type="datetime1">
              <a:rPr lang="en-US" smtClean="0"/>
              <a:t>10/30/2021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1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120</a:t>
            </a:fld>
            <a:endParaRPr lang="he-IL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F2CE6763-804D-418D-8392-8F2F3C64EF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326515"/>
          <a:ext cx="10515600" cy="53949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7933740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0299786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0794561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7841991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3114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Decision (Class)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Money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Parents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Weather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Week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53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W2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70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W3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67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Rainy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W4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10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Stay in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Rainy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0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Rainy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W6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219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W7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661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Shopping</a:t>
                      </a:r>
                      <a:endParaRPr lang="he-IL" sz="2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 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W8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041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W9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202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W10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96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4892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Accuracy Estimation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121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D0C78A-3BD9-481D-94D5-E8234989E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our example, training accuracy is 10/10 = 100%</a:t>
            </a:r>
          </a:p>
          <a:p>
            <a:r>
              <a:rPr lang="en-US" dirty="0"/>
              <a:t>Take the following testing set for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585DCB7-88A2-431D-8A8A-ADAEA019A86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23595" y="2892827"/>
          <a:ext cx="10515600" cy="26517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7933740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0299786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0794561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7841991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3114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Decision (Class)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Money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Parents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Weather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Week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W11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53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W12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70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W13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67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Rainy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W14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10747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8200287-7F37-4F35-A476-BA1DD3D7ADE3}"/>
              </a:ext>
            </a:extLst>
          </p:cNvPr>
          <p:cNvSpPr txBox="1"/>
          <p:nvPr/>
        </p:nvSpPr>
        <p:spPr>
          <a:xfrm>
            <a:off x="623595" y="5761464"/>
            <a:ext cx="443204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Testing accuracy is: ¾=0.75=75%</a:t>
            </a:r>
          </a:p>
          <a:p>
            <a:r>
              <a:rPr lang="en-US" sz="2400" dirty="0"/>
              <a:t>Majority rule accuracy=6/10=60%</a:t>
            </a:r>
            <a:endParaRPr lang="he-IL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AF6C72-709F-422F-BD32-0F464AFC13D4}"/>
              </a:ext>
            </a:extLst>
          </p:cNvPr>
          <p:cNvSpPr/>
          <p:nvPr/>
        </p:nvSpPr>
        <p:spPr>
          <a:xfrm>
            <a:off x="5772538" y="58925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The classification model should be more accurate than the </a:t>
            </a:r>
            <a:r>
              <a:rPr lang="en-US" b="1" i="1" dirty="0"/>
              <a:t>majority rule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94956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Overfitting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122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i="1" dirty="0"/>
                  <a:t>Overfitting: An induced tree may overfit the training data</a:t>
                </a:r>
                <a:endParaRPr lang="he-IL" i="1" dirty="0"/>
              </a:p>
              <a:p>
                <a:pPr lvl="1"/>
                <a:r>
                  <a:rPr lang="en-US" i="1" dirty="0"/>
                  <a:t>Too many branches, some may reflect anomalies due to noise or outliers.</a:t>
                </a:r>
                <a:endParaRPr lang="he-IL" i="1" dirty="0"/>
              </a:p>
              <a:p>
                <a:pPr lvl="1"/>
                <a:r>
                  <a:rPr lang="en-US" i="1" dirty="0"/>
                  <a:t>Poor accuracy for unseen samples</a:t>
                </a:r>
                <a:endParaRPr lang="he-IL" i="1" dirty="0"/>
              </a:p>
              <a:p>
                <a:r>
                  <a:rPr lang="en-US" i="1" dirty="0"/>
                  <a:t>Definition of overfitting</a:t>
                </a:r>
                <a:endParaRPr lang="he-IL" i="1" dirty="0"/>
              </a:p>
              <a:p>
                <a:pPr lvl="1"/>
                <a:r>
                  <a:rPr lang="en-US" i="1" dirty="0"/>
                  <a:t>h - hypothesis (e.g., decision tree) in a hypothesis space H</a:t>
                </a:r>
                <a:endParaRPr lang="he-IL" i="1" dirty="0"/>
              </a:p>
              <a:p>
                <a:pPr lvl="1"/>
                <a:r>
                  <a:rPr lang="en-US" i="1" dirty="0"/>
                  <a:t>Training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e-IL" i="1" dirty="0"/>
              </a:p>
              <a:p>
                <a:pPr lvl="1"/>
                <a:r>
                  <a:rPr lang="fr-FR" i="1" dirty="0" err="1"/>
                  <a:t>Entire</a:t>
                </a:r>
                <a:r>
                  <a:rPr lang="fr-FR" i="1" dirty="0"/>
                  <a:t> population D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e-IL" i="1" dirty="0"/>
              </a:p>
              <a:p>
                <a:r>
                  <a:rPr lang="en-US" i="1" dirty="0"/>
                  <a:t>Hypothesis h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i="1" dirty="0"/>
                  <a:t>H overfits training data if there is an alternative hypothesis h ’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i="1" dirty="0"/>
                  <a:t>H such that</a:t>
                </a:r>
                <a:endParaRPr lang="he-IL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pt-BR" i="1" dirty="0"/>
                  <a:t>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i="1" dirty="0"/>
                  <a:t> and</a:t>
                </a:r>
                <a:endParaRPr lang="he-IL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endParaRPr lang="he-IL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2787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Overfitting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123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i="1" dirty="0"/>
                  <a:t>Overfitting: An induced tree may overfit the training data</a:t>
                </a:r>
                <a:endParaRPr lang="he-IL" i="1" dirty="0"/>
              </a:p>
              <a:p>
                <a:pPr lvl="1"/>
                <a:r>
                  <a:rPr lang="en-US" i="1" dirty="0"/>
                  <a:t>Too many branches, some may reflect anomalies due to noise or outliers.</a:t>
                </a:r>
                <a:endParaRPr lang="he-IL" i="1" dirty="0"/>
              </a:p>
              <a:p>
                <a:pPr lvl="1"/>
                <a:r>
                  <a:rPr lang="en-US" i="1" dirty="0"/>
                  <a:t>Poor accuracy for unseen samples</a:t>
                </a:r>
                <a:endParaRPr lang="he-IL" i="1" dirty="0"/>
              </a:p>
              <a:p>
                <a:r>
                  <a:rPr lang="en-US" i="1" dirty="0"/>
                  <a:t>Definition of overfitting</a:t>
                </a:r>
                <a:endParaRPr lang="he-IL" i="1" dirty="0"/>
              </a:p>
              <a:p>
                <a:pPr lvl="1"/>
                <a:r>
                  <a:rPr lang="en-US" i="1" dirty="0"/>
                  <a:t>h - hypothesis (e.g., decision tree) in a hypothesis space H</a:t>
                </a:r>
                <a:endParaRPr lang="he-IL" i="1" dirty="0"/>
              </a:p>
              <a:p>
                <a:pPr lvl="1"/>
                <a:r>
                  <a:rPr lang="en-US" i="1" dirty="0"/>
                  <a:t>Training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e-IL" i="1" dirty="0"/>
              </a:p>
              <a:p>
                <a:pPr lvl="1"/>
                <a:r>
                  <a:rPr lang="fr-FR" i="1" dirty="0" err="1"/>
                  <a:t>Entire</a:t>
                </a:r>
                <a:r>
                  <a:rPr lang="fr-FR" i="1" dirty="0"/>
                  <a:t> population D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e-IL" i="1" dirty="0"/>
              </a:p>
              <a:p>
                <a:r>
                  <a:rPr lang="en-US" i="1" dirty="0"/>
                  <a:t>Hypothesis h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i="1" dirty="0"/>
                  <a:t>H overfits training data if there is an alternative hypothesis h ’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i="1" dirty="0"/>
                  <a:t>H such that</a:t>
                </a:r>
                <a:endParaRPr lang="he-IL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pt-BR" i="1" dirty="0"/>
                  <a:t>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i="1" dirty="0"/>
                  <a:t> and</a:t>
                </a:r>
                <a:endParaRPr lang="he-IL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endParaRPr lang="he-IL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E23C48A-F795-41E5-B8A6-41341F24B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0"/>
            <a:ext cx="10229481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60A82C1-E786-4BEA-9034-AD3E582B0E48}"/>
              </a:ext>
            </a:extLst>
          </p:cNvPr>
          <p:cNvSpPr/>
          <p:nvPr/>
        </p:nvSpPr>
        <p:spPr>
          <a:xfrm>
            <a:off x="838200" y="6356350"/>
            <a:ext cx="850641" cy="50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800962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Overfitting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124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i="1" dirty="0"/>
                  <a:t>Overfitting: An induced tree may overfit the training data</a:t>
                </a:r>
                <a:endParaRPr lang="he-IL" i="1" dirty="0"/>
              </a:p>
              <a:p>
                <a:pPr lvl="1"/>
                <a:r>
                  <a:rPr lang="en-US" i="1" dirty="0"/>
                  <a:t>Too many branches, some may reflect anomalies due to noise or outliers.</a:t>
                </a:r>
                <a:endParaRPr lang="he-IL" i="1" dirty="0"/>
              </a:p>
              <a:p>
                <a:pPr lvl="1"/>
                <a:r>
                  <a:rPr lang="en-US" i="1" dirty="0"/>
                  <a:t>Poor accuracy for unseen samples</a:t>
                </a:r>
                <a:endParaRPr lang="he-IL" i="1" dirty="0"/>
              </a:p>
              <a:p>
                <a:r>
                  <a:rPr lang="en-US" i="1" dirty="0"/>
                  <a:t>Definition of overfitting</a:t>
                </a:r>
                <a:endParaRPr lang="he-IL" i="1" dirty="0"/>
              </a:p>
              <a:p>
                <a:pPr lvl="1"/>
                <a:r>
                  <a:rPr lang="en-US" i="1" dirty="0"/>
                  <a:t>h - hypothesis (e.g., decision tree) in a hypothesis space H</a:t>
                </a:r>
                <a:endParaRPr lang="he-IL" i="1" dirty="0"/>
              </a:p>
              <a:p>
                <a:pPr lvl="1"/>
                <a:r>
                  <a:rPr lang="en-US" i="1" dirty="0"/>
                  <a:t>Training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e-IL" i="1" dirty="0"/>
              </a:p>
              <a:p>
                <a:pPr lvl="1"/>
                <a:r>
                  <a:rPr lang="fr-FR" i="1" dirty="0" err="1"/>
                  <a:t>Entire</a:t>
                </a:r>
                <a:r>
                  <a:rPr lang="fr-FR" i="1" dirty="0"/>
                  <a:t> population D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e-IL" i="1" dirty="0"/>
              </a:p>
              <a:p>
                <a:r>
                  <a:rPr lang="en-US" i="1" dirty="0"/>
                  <a:t>Hypothesis h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i="1" dirty="0"/>
                  <a:t>H overfits training data if there is an alternative hypothesis h ’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i="1" dirty="0"/>
                  <a:t>H such that</a:t>
                </a:r>
                <a:endParaRPr lang="he-IL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pt-BR" i="1" dirty="0"/>
                  <a:t>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i="1" dirty="0"/>
                  <a:t> and</a:t>
                </a:r>
                <a:endParaRPr lang="he-IL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error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endParaRPr lang="he-IL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160A82C1-E786-4BEA-9034-AD3E582B0E48}"/>
              </a:ext>
            </a:extLst>
          </p:cNvPr>
          <p:cNvSpPr/>
          <p:nvPr/>
        </p:nvSpPr>
        <p:spPr>
          <a:xfrm>
            <a:off x="838200" y="6356350"/>
            <a:ext cx="850641" cy="50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661283-3966-43F1-BEB7-6758432D3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0"/>
            <a:ext cx="9777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748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Overfitting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125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approaches to avoid overfitting</a:t>
            </a:r>
            <a:endParaRPr lang="he-IL" dirty="0"/>
          </a:p>
          <a:p>
            <a:pPr lvl="1"/>
            <a:r>
              <a:rPr lang="en-US" u="sng" dirty="0"/>
              <a:t>Pre-pruning</a:t>
            </a:r>
            <a:r>
              <a:rPr lang="en-US" dirty="0"/>
              <a:t> : Halt tree construction early do not split a node if this would result in the goodness measure falling below a threshold</a:t>
            </a:r>
            <a:endParaRPr lang="he-IL" dirty="0"/>
          </a:p>
          <a:p>
            <a:pPr lvl="2"/>
            <a:r>
              <a:rPr lang="en-US" dirty="0"/>
              <a:t>Difficult to choose an appropriate threshold</a:t>
            </a:r>
            <a:endParaRPr lang="he-IL" dirty="0"/>
          </a:p>
          <a:p>
            <a:pPr lvl="1"/>
            <a:r>
              <a:rPr lang="en-US" u="sng" dirty="0"/>
              <a:t>Post-pruning</a:t>
            </a:r>
            <a:r>
              <a:rPr lang="en-US" dirty="0"/>
              <a:t> : Remove branches from a fully grown ” tree get a sequence of progressively pruned trees</a:t>
            </a:r>
            <a:endParaRPr lang="he-IL" dirty="0"/>
          </a:p>
          <a:p>
            <a:pPr lvl="2"/>
            <a:r>
              <a:rPr lang="en-US" dirty="0"/>
              <a:t>Use a set of data different from the training data to decide which is the best pruned tree</a:t>
            </a:r>
            <a:endParaRPr lang="he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0A82C1-E786-4BEA-9034-AD3E582B0E48}"/>
              </a:ext>
            </a:extLst>
          </p:cNvPr>
          <p:cNvSpPr/>
          <p:nvPr/>
        </p:nvSpPr>
        <p:spPr>
          <a:xfrm>
            <a:off x="838200" y="6356350"/>
            <a:ext cx="850641" cy="50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44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Overfitting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126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0A82C1-E786-4BEA-9034-AD3E582B0E48}"/>
              </a:ext>
            </a:extLst>
          </p:cNvPr>
          <p:cNvSpPr/>
          <p:nvPr/>
        </p:nvSpPr>
        <p:spPr>
          <a:xfrm>
            <a:off x="838200" y="6356350"/>
            <a:ext cx="850641" cy="50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8813D2-423E-4B41-9806-292D2B7B4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38100"/>
            <a:ext cx="105918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984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Avoid Overfitting</a:t>
            </a:r>
            <a:br>
              <a:rPr lang="en-US" dirty="0"/>
            </a:br>
            <a:r>
              <a:rPr lang="en-US" dirty="0"/>
              <a:t>and Determine the Final Tree Size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127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Separate training (2 /3) and testing (1/3 ) sets</a:t>
            </a:r>
            <a:endParaRPr lang="he-IL" dirty="0"/>
          </a:p>
          <a:p>
            <a:r>
              <a:rPr lang="en-US" dirty="0"/>
              <a:t>Use cross validation, e.g., 10 fold cross validation</a:t>
            </a:r>
            <a:endParaRPr lang="he-IL" dirty="0"/>
          </a:p>
          <a:p>
            <a:r>
              <a:rPr lang="en-US" dirty="0"/>
              <a:t>Use all the data for training</a:t>
            </a:r>
            <a:endParaRPr lang="he-IL" dirty="0"/>
          </a:p>
          <a:p>
            <a:pPr lvl="1"/>
            <a:r>
              <a:rPr lang="en-US" dirty="0"/>
              <a:t>but apply a statistical test (e.g., chi square) to estimate whether expanding or pruning a node may improve the entire distribution</a:t>
            </a:r>
            <a:endParaRPr lang="he-IL" dirty="0"/>
          </a:p>
          <a:p>
            <a:r>
              <a:rPr lang="en-US" dirty="0"/>
              <a:t>Use minimum description length (MDL) principle</a:t>
            </a:r>
            <a:endParaRPr lang="he-IL" dirty="0"/>
          </a:p>
          <a:p>
            <a:pPr lvl="1"/>
            <a:r>
              <a:rPr lang="en-US" dirty="0"/>
              <a:t>halting growth of the tree when the encoding is minimized</a:t>
            </a:r>
            <a:endParaRPr lang="he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0A82C1-E786-4BEA-9034-AD3E582B0E48}"/>
              </a:ext>
            </a:extLst>
          </p:cNvPr>
          <p:cNvSpPr/>
          <p:nvPr/>
        </p:nvSpPr>
        <p:spPr>
          <a:xfrm>
            <a:off x="838200" y="6356350"/>
            <a:ext cx="850641" cy="50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753106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he-IL" b="1" dirty="0">
                <a:solidFill>
                  <a:srgbClr val="0070C0"/>
                </a:solidFill>
              </a:rPr>
              <a:t>Statistical Hypothesis Testing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128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r" rt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he-IL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ההשערה השמרנית – מה שידוע לנו עד היום. מתייחסת לפרמטר מסוים באוכלוסייה על בסיס אינפורמציה/תיאוריה קודמת שיש לחוקר.</a:t>
                </a:r>
              </a:p>
              <a:p>
                <a:pPr algn="r" rt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he-IL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ההשערה האלטרנטיבית - הטענה החדשה שאותה רוצים לאמת במחקר.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he-IL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סטטיסטי המבחן: ערך המחושב מהמדגם, בעזרתו מחליטים אם לדחות את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he-IL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r" rtl="1">
                  <a:lnSpc>
                    <a:spcPct val="150000"/>
                  </a:lnSpc>
                </a:pPr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P-value</a:t>
                </a:r>
                <a:r>
                  <a:rPr lang="he-IL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רמת המובהקות הקטנה ביותר עבורה נדחה את השערת האפס ע"ס תוצאה מדגמית.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8" r="-1043" b="-12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160A82C1-E786-4BEA-9034-AD3E582B0E48}"/>
              </a:ext>
            </a:extLst>
          </p:cNvPr>
          <p:cNvSpPr/>
          <p:nvPr/>
        </p:nvSpPr>
        <p:spPr>
          <a:xfrm>
            <a:off x="838200" y="6356350"/>
            <a:ext cx="850641" cy="50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31094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Avoid Overfitting</a:t>
            </a:r>
            <a:br>
              <a:rPr lang="en-US" dirty="0"/>
            </a:br>
            <a:r>
              <a:rPr lang="en-US" dirty="0"/>
              <a:t>and Determine the Final Tree Size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129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Separate training (2 /3) and testing (1/3 ) sets</a:t>
            </a:r>
            <a:endParaRPr lang="he-IL" dirty="0"/>
          </a:p>
          <a:p>
            <a:r>
              <a:rPr lang="en-US" dirty="0"/>
              <a:t>Use cross validation, e.g., 10 fold cross validation</a:t>
            </a:r>
            <a:endParaRPr lang="he-IL" dirty="0"/>
          </a:p>
          <a:p>
            <a:r>
              <a:rPr lang="en-US" dirty="0"/>
              <a:t>Use all the data for training</a:t>
            </a:r>
            <a:endParaRPr lang="he-IL" dirty="0"/>
          </a:p>
          <a:p>
            <a:pPr lvl="1"/>
            <a:r>
              <a:rPr lang="en-US" dirty="0"/>
              <a:t>but apply a statistical test (e.g., chi square) to estimate whether expanding or pruning a node may improve the entire distribution</a:t>
            </a:r>
            <a:endParaRPr lang="he-IL" dirty="0"/>
          </a:p>
          <a:p>
            <a:r>
              <a:rPr lang="en-US" dirty="0"/>
              <a:t>Use minimum description length (MDL) principle</a:t>
            </a:r>
            <a:endParaRPr lang="he-IL" dirty="0"/>
          </a:p>
          <a:p>
            <a:pPr lvl="1"/>
            <a:r>
              <a:rPr lang="en-US" dirty="0"/>
              <a:t>halting growth of the tree when the encoding is minimized</a:t>
            </a:r>
            <a:endParaRPr lang="he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0A82C1-E786-4BEA-9034-AD3E582B0E48}"/>
              </a:ext>
            </a:extLst>
          </p:cNvPr>
          <p:cNvSpPr/>
          <p:nvPr/>
        </p:nvSpPr>
        <p:spPr>
          <a:xfrm>
            <a:off x="838200" y="6356350"/>
            <a:ext cx="850641" cy="50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3F7590-30C2-4F76-AAB2-29653E8FE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45" y="0"/>
            <a:ext cx="10468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10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678603" y="63221"/>
            <a:ext cx="8227457" cy="1142702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Entropy - two states</a:t>
            </a:r>
          </a:p>
        </p:txBody>
      </p:sp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061" y="1205923"/>
            <a:ext cx="8684538" cy="451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365" name="Rectangle 7"/>
              <p:cNvSpPr>
                <a:spLocks noChangeArrowheads="1"/>
              </p:cNvSpPr>
              <p:nvPr/>
            </p:nvSpPr>
            <p:spPr bwMode="auto">
              <a:xfrm>
                <a:off x="838201" y="5569726"/>
                <a:ext cx="8582607" cy="877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1800"/>
                  </a:spcBef>
                  <a:buClr>
                    <a:schemeClr val="accent2"/>
                  </a:buClr>
                  <a:buNone/>
                </a:pPr>
                <a:r>
                  <a:rPr lang="en-US" altLang="he-I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general:</a:t>
                </a:r>
              </a:p>
              <a:p>
                <a:pPr>
                  <a:lnSpc>
                    <a:spcPct val="90000"/>
                  </a:lnSpc>
                  <a:spcBef>
                    <a:spcPts val="1800"/>
                  </a:spcBef>
                  <a:buClr>
                    <a:schemeClr val="accent2"/>
                  </a:buClr>
                  <a:buNone/>
                </a:pPr>
                <a:r>
                  <a:rPr lang="en-US" altLang="he-I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Entropy is maximal and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he-IL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he-IL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he-I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all n states have the same probability.</a:t>
                </a:r>
              </a:p>
            </p:txBody>
          </p:sp>
        </mc:Choice>
        <mc:Fallback xmlns="">
          <p:sp>
            <p:nvSpPr>
              <p:cNvPr id="15365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1" y="5569726"/>
                <a:ext cx="8582607" cy="877163"/>
              </a:xfrm>
              <a:prstGeom prst="rect">
                <a:avLst/>
              </a:prstGeom>
              <a:blipFill>
                <a:blip r:embed="rId4"/>
                <a:stretch>
                  <a:fillRect l="-782" t="-7639" b="-118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6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93131E-2E7F-44B5-B70D-A3A365C43C2C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41C77-D438-400F-9352-38CD2B32C5D7}" type="datetime1">
              <a:rPr lang="en-US" smtClean="0"/>
              <a:t>10/30/2021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19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07728" y="2333216"/>
            <a:ext cx="11089710" cy="4524784"/>
          </a:xfrm>
        </p:spPr>
        <p:txBody>
          <a:bodyPr/>
          <a:lstStyle/>
          <a:p>
            <a:pPr algn="l" rtl="0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he-IL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Null Hypothesis: 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he-IL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irrelevant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classifying the records in data set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</a:t>
            </a:r>
          </a:p>
          <a:p>
            <a:pPr algn="l" rtl="0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he-IL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Alternative Hypothesis</a:t>
            </a:r>
            <a:r>
              <a:rPr lang="en-US" altLang="he-IL" sz="24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affects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class distribution in data set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</a:t>
            </a:r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/>
            <a:endParaRPr lang="en-US" altLang="he-IL" b="1" dirty="0"/>
          </a:p>
          <a:p>
            <a:pPr algn="l" rtl="0" eaLnBrk="1" hangingPunct="1"/>
            <a:endParaRPr lang="en-US" altLang="he-IL" b="1" dirty="0"/>
          </a:p>
          <a:p>
            <a:pPr algn="l" rtl="0" eaLnBrk="1" hangingPunct="1">
              <a:spcBef>
                <a:spcPct val="50000"/>
              </a:spcBef>
              <a:buFontTx/>
              <a:buNone/>
            </a:pPr>
            <a:endParaRPr lang="en-US" altLang="he-IL" b="1" dirty="0">
              <a:solidFill>
                <a:srgbClr val="990000"/>
              </a:solidFill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C3B80CC3-2455-4F66-B1E4-5D04D81476B3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130</a:t>
            </a:fld>
            <a:endParaRPr lang="en-US" altLang="he-IL" sz="140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303770" y="457200"/>
            <a:ext cx="10512862" cy="13252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he-IL" sz="4499" b="1" dirty="0"/>
              <a:t>Avoiding Overfitting</a:t>
            </a:r>
            <a:br>
              <a:rPr lang="en-US" altLang="he-IL" sz="4499" b="1" dirty="0"/>
            </a:br>
            <a:r>
              <a:rPr lang="en-US" altLang="he-IL" sz="4499" b="1" dirty="0"/>
              <a:t>             </a:t>
            </a:r>
            <a:r>
              <a:rPr lang="en-US" altLang="he-IL" sz="3999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Chi Square Test </a:t>
            </a:r>
            <a:r>
              <a:rPr lang="en-US" altLang="he-IL" sz="1600" b="1" dirty="0"/>
              <a:t>(based on Quinlan, 1986)</a:t>
            </a:r>
          </a:p>
        </p:txBody>
      </p:sp>
    </p:spTree>
    <p:extLst>
      <p:ext uri="{BB962C8B-B14F-4D97-AF65-F5344CB8AC3E}">
        <p14:creationId xmlns:p14="http://schemas.microsoft.com/office/powerpoint/2010/main" val="114029168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90600" y="1981200"/>
            <a:ext cx="8216348" cy="4524784"/>
          </a:xfrm>
        </p:spPr>
        <p:txBody>
          <a:bodyPr>
            <a:normAutofit/>
          </a:bodyPr>
          <a:lstStyle/>
          <a:p>
            <a:pPr algn="l" rtl="0" eaLnBrk="1" hangingPunct="1"/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number of records in 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he-IL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for class j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 rtl="0" eaLnBrk="1" hangingPunct="1"/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/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>
              <a:spcBef>
                <a:spcPct val="50000"/>
              </a:spcBef>
              <a:buFontTx/>
              <a:buNone/>
            </a:pPr>
            <a:endParaRPr lang="en-US" altLang="he-IL" sz="2400" dirty="0">
              <a:solidFill>
                <a:srgbClr val="99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>
              <a:spcBef>
                <a:spcPct val="50000"/>
              </a:spcBef>
            </a:pP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Statistic:</a:t>
            </a:r>
          </a:p>
        </p:txBody>
      </p:sp>
      <p:sp>
        <p:nvSpPr>
          <p:cNvPr id="1126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5A384E96-1164-40A6-BACD-E71A4DBCDB8F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131</a:t>
            </a:fld>
            <a:endParaRPr lang="en-US" altLang="he-IL" sz="140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4495800" y="2590800"/>
          <a:ext cx="2667002" cy="1761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" name="משוואה" r:id="rId4" imgW="1028254" imgH="672808" progId="Equation.3">
                  <p:embed/>
                </p:oleObj>
              </mc:Choice>
              <mc:Fallback>
                <p:oleObj name="משוואה" r:id="rId4" imgW="1028254" imgH="672808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590800"/>
                        <a:ext cx="2667002" cy="1761814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/>
          </p:nvPr>
        </p:nvGraphicFramePr>
        <p:xfrm>
          <a:off x="3124201" y="4886014"/>
          <a:ext cx="5295091" cy="1093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name="משוואה" r:id="rId6" imgW="2336800" imgH="482600" progId="Equation.3">
                  <p:embed/>
                </p:oleObj>
              </mc:Choice>
              <mc:Fallback>
                <p:oleObj name="משוואה" r:id="rId6" imgW="2336800" imgH="482600" progId="Equation.3">
                  <p:embed/>
                  <p:pic>
                    <p:nvPicPr>
                      <p:cNvPr id="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1" y="4886014"/>
                        <a:ext cx="5295091" cy="1093494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303770" y="457200"/>
            <a:ext cx="10512862" cy="13252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he-IL" sz="4499" b="1" dirty="0"/>
              <a:t>Avoiding Overfitting</a:t>
            </a:r>
            <a:br>
              <a:rPr lang="en-US" altLang="he-IL" sz="4499" b="1" dirty="0"/>
            </a:br>
            <a:r>
              <a:rPr lang="en-US" altLang="he-IL" sz="4499" b="1" dirty="0"/>
              <a:t>             </a:t>
            </a:r>
            <a:r>
              <a:rPr lang="en-US" altLang="he-IL" sz="3999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Chi Square Test </a:t>
            </a:r>
            <a:r>
              <a:rPr lang="en-US" altLang="he-IL" sz="1600" b="1" dirty="0"/>
              <a:t>(based on Quinlan, 1986)</a:t>
            </a:r>
          </a:p>
        </p:txBody>
      </p:sp>
    </p:spTree>
    <p:extLst>
      <p:ext uri="{BB962C8B-B14F-4D97-AF65-F5344CB8AC3E}">
        <p14:creationId xmlns:p14="http://schemas.microsoft.com/office/powerpoint/2010/main" val="276764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315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1066801" y="1932010"/>
                <a:ext cx="8838127" cy="4524784"/>
              </a:xfrm>
            </p:spPr>
            <p:txBody>
              <a:bodyPr>
                <a:normAutofit/>
              </a:bodyPr>
              <a:lstStyle/>
              <a:p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two classes – expected number of positive records in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𝐶𝑖</m:t>
                    </m:r>
                  </m:oMath>
                </a14:m>
                <a:endParaRPr lang="en-US" altLang="he-IL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Statistic:</a:t>
                </a:r>
              </a:p>
            </p:txBody>
          </p:sp>
        </mc:Choice>
        <mc:Fallback xmlns="">
          <p:sp>
            <p:nvSpPr>
              <p:cNvPr id="133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066801" y="1932010"/>
                <a:ext cx="8838127" cy="4524784"/>
              </a:xfrm>
              <a:blipFill>
                <a:blip r:embed="rId4"/>
                <a:stretch>
                  <a:fillRect l="-897" t="-18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316" name="Object 7"/>
          <p:cNvGraphicFramePr>
            <a:graphicFrameLocks noGrp="1" noChangeAspect="1"/>
          </p:cNvGraphicFramePr>
          <p:nvPr>
            <p:ph sz="quarter" idx="2"/>
            <p:extLst/>
          </p:nvPr>
        </p:nvGraphicFramePr>
        <p:xfrm>
          <a:off x="4225716" y="2630000"/>
          <a:ext cx="2520294" cy="866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name="Equation" r:id="rId5" imgW="1219200" imgH="419100" progId="Equation.3">
                  <p:embed/>
                </p:oleObj>
              </mc:Choice>
              <mc:Fallback>
                <p:oleObj name="Equation" r:id="rId5" imgW="1219200" imgH="419100" progId="Equation.3">
                  <p:embed/>
                  <p:pic>
                    <p:nvPicPr>
                      <p:cNvPr id="1331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5716" y="2630000"/>
                        <a:ext cx="2520294" cy="866549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8"/>
          <p:cNvGraphicFramePr>
            <a:graphicFrameLocks noGrp="1" noChangeAspect="1"/>
          </p:cNvGraphicFramePr>
          <p:nvPr>
            <p:ph sz="quarter" idx="3"/>
            <p:extLst/>
          </p:nvPr>
        </p:nvGraphicFramePr>
        <p:xfrm>
          <a:off x="2929860" y="4194403"/>
          <a:ext cx="5112006" cy="100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" name="Equation" r:id="rId7" imgW="2324100" imgH="457200" progId="Equation.3">
                  <p:embed/>
                </p:oleObj>
              </mc:Choice>
              <mc:Fallback>
                <p:oleObj name="Equation" r:id="rId7" imgW="2324100" imgH="457200" progId="Equation.3">
                  <p:embed/>
                  <p:pic>
                    <p:nvPicPr>
                      <p:cNvPr id="1331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9860" y="4194403"/>
                        <a:ext cx="5112006" cy="10062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ED39A18D-5D7A-4DDE-9521-21C203E335DA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132</a:t>
            </a:fld>
            <a:endParaRPr lang="en-US" altLang="he-IL" sz="140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303770" y="457200"/>
            <a:ext cx="10512862" cy="13252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he-IL" sz="4499" b="1" dirty="0"/>
              <a:t>Avoiding Overfitting</a:t>
            </a:r>
            <a:br>
              <a:rPr lang="en-US" altLang="he-IL" sz="4499" b="1" dirty="0"/>
            </a:br>
            <a:r>
              <a:rPr lang="en-US" altLang="he-IL" sz="4499" b="1" dirty="0"/>
              <a:t>             </a:t>
            </a:r>
            <a:r>
              <a:rPr lang="en-US" altLang="he-IL" sz="3999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Chi Square Test </a:t>
            </a:r>
            <a:r>
              <a:rPr lang="en-US" altLang="he-IL" sz="1600" b="1" dirty="0"/>
              <a:t>(based on Quinlan, 1986)</a:t>
            </a:r>
          </a:p>
        </p:txBody>
      </p:sp>
    </p:spTree>
    <p:extLst>
      <p:ext uri="{BB962C8B-B14F-4D97-AF65-F5344CB8AC3E}">
        <p14:creationId xmlns:p14="http://schemas.microsoft.com/office/powerpoint/2010/main" val="39445479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Avoid Overfitting</a:t>
            </a:r>
            <a:br>
              <a:rPr lang="en-US" dirty="0"/>
            </a:br>
            <a:r>
              <a:rPr lang="en-US" dirty="0"/>
              <a:t>and Determine the Final Tree Size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133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Separate training (2 /3) and testing (1/3 ) sets</a:t>
            </a:r>
            <a:endParaRPr lang="he-IL" dirty="0"/>
          </a:p>
          <a:p>
            <a:r>
              <a:rPr lang="en-US" dirty="0"/>
              <a:t>Use cross validation, e.g., 10 fold cross validation</a:t>
            </a:r>
            <a:endParaRPr lang="he-IL" dirty="0"/>
          </a:p>
          <a:p>
            <a:r>
              <a:rPr lang="en-US" dirty="0"/>
              <a:t>Use all the data for training</a:t>
            </a:r>
            <a:endParaRPr lang="he-IL" dirty="0"/>
          </a:p>
          <a:p>
            <a:pPr lvl="1"/>
            <a:r>
              <a:rPr lang="en-US" dirty="0"/>
              <a:t>but apply a statistical test (e.g., chi square) to estimate whether expanding or pruning a node may improve the entire distribution</a:t>
            </a:r>
            <a:endParaRPr lang="he-IL" dirty="0"/>
          </a:p>
          <a:p>
            <a:r>
              <a:rPr lang="en-US" dirty="0"/>
              <a:t>Use minimum description length (MDL) principle</a:t>
            </a:r>
            <a:endParaRPr lang="he-IL" dirty="0"/>
          </a:p>
          <a:p>
            <a:pPr lvl="1"/>
            <a:r>
              <a:rPr lang="en-US" dirty="0"/>
              <a:t>halting growth of the tree when the encoding is minimized</a:t>
            </a:r>
            <a:endParaRPr lang="he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0A82C1-E786-4BEA-9034-AD3E582B0E48}"/>
              </a:ext>
            </a:extLst>
          </p:cNvPr>
          <p:cNvSpPr/>
          <p:nvPr/>
        </p:nvSpPr>
        <p:spPr>
          <a:xfrm>
            <a:off x="838200" y="6356350"/>
            <a:ext cx="850641" cy="50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EF149-2842-4299-9001-A4967E8E1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89" y="0"/>
            <a:ext cx="107454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4315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86294" y="85882"/>
            <a:ext cx="8227457" cy="1142702"/>
          </a:xfrm>
        </p:spPr>
        <p:txBody>
          <a:bodyPr/>
          <a:lstStyle/>
          <a:p>
            <a:pPr eaLnBrk="1" hangingPunct="1"/>
            <a:r>
              <a:rPr lang="en-US" altLang="he-IL" sz="3999" b="1" dirty="0"/>
              <a:t>Chi-Square Test Example</a:t>
            </a:r>
          </a:p>
        </p:txBody>
      </p:sp>
      <p:sp>
        <p:nvSpPr>
          <p:cNvPr id="15365" name="Rectangle 5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3575707" y="1341981"/>
            <a:ext cx="1441075" cy="79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he-IL" sz="1799"/>
          </a:p>
        </p:txBody>
      </p:sp>
      <p:sp>
        <p:nvSpPr>
          <p:cNvPr id="15366" name="Rectangle 6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5016781" y="1341981"/>
            <a:ext cx="1366482" cy="79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he-IL" sz="1799"/>
          </a:p>
        </p:txBody>
      </p:sp>
      <p:sp>
        <p:nvSpPr>
          <p:cNvPr id="15367" name="Rectangle 7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6383264" y="1414989"/>
            <a:ext cx="1225231" cy="71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he-IL" sz="1799"/>
          </a:p>
        </p:txBody>
      </p:sp>
      <p:sp>
        <p:nvSpPr>
          <p:cNvPr id="15368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7E56ABA5-175E-446D-BC0F-C14541F839A0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134</a:t>
            </a:fld>
            <a:endParaRPr lang="en-US" altLang="he-IL" sz="140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1633538" y="1455738"/>
            <a:ext cx="8496300" cy="4716462"/>
            <a:chOff x="1028" y="917"/>
            <a:chExt cx="5352" cy="2971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1028" y="917"/>
              <a:ext cx="5352" cy="2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1037" y="926"/>
              <a:ext cx="5334" cy="496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1115" y="1155"/>
              <a:ext cx="938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000000"/>
                  </a:solidFill>
                </a:rPr>
                <a:t>Weekend </a:t>
              </a:r>
              <a:endParaRPr lang="en-US" altLang="en-US" dirty="0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2177" y="1177"/>
              <a:ext cx="79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000000"/>
                  </a:solidFill>
                </a:rPr>
                <a:t>Weather</a:t>
              </a:r>
              <a:endParaRPr lang="en-US" alt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3122" y="1177"/>
              <a:ext cx="74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000000"/>
                  </a:solidFill>
                </a:rPr>
                <a:t>Parents</a:t>
              </a:r>
              <a:endParaRPr lang="en-US" altLang="en-US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978" y="1177"/>
              <a:ext cx="63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000000"/>
                  </a:solidFill>
                </a:rPr>
                <a:t>Money</a:t>
              </a:r>
              <a:endParaRPr lang="en-US" altLang="en-US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739" y="1177"/>
              <a:ext cx="1571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000000"/>
                  </a:solidFill>
                </a:rPr>
                <a:t>Decision (Class)</a:t>
              </a:r>
              <a:endParaRPr lang="en-US" altLang="en-US"/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1439" y="1422"/>
              <a:ext cx="3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W1</a:t>
              </a:r>
              <a:endParaRPr lang="en-US" altLang="en-US"/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2338" y="1422"/>
              <a:ext cx="57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Sunny</a:t>
              </a:r>
              <a:endParaRPr lang="en-US" altLang="en-US"/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3349" y="1422"/>
              <a:ext cx="32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Yes</a:t>
              </a:r>
              <a:endParaRPr lang="en-US" altLang="en-US"/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4130" y="1422"/>
              <a:ext cx="4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Rich</a:t>
              </a:r>
              <a:endParaRPr lang="en-US" alt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5184" y="1422"/>
              <a:ext cx="72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0000FF"/>
                  </a:solidFill>
                </a:rPr>
                <a:t>Cinema</a:t>
              </a:r>
              <a:endParaRPr lang="en-US" alt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1439" y="1668"/>
              <a:ext cx="3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W2</a:t>
              </a:r>
              <a:endParaRPr lang="en-US" alt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2338" y="1668"/>
              <a:ext cx="57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Sunny</a:t>
              </a:r>
              <a:endParaRPr lang="en-US" alt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392" y="1668"/>
              <a:ext cx="257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No</a:t>
              </a:r>
              <a:endParaRPr lang="en-US" alt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130" y="1668"/>
              <a:ext cx="4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Rich</a:t>
              </a:r>
              <a:endParaRPr lang="en-US" alt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5217" y="1668"/>
              <a:ext cx="635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FF0000"/>
                  </a:solidFill>
                </a:rPr>
                <a:t>Tennis</a:t>
              </a:r>
              <a:endParaRPr lang="en-US" altLang="en-US"/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1439" y="1914"/>
              <a:ext cx="3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W3</a:t>
              </a:r>
              <a:endParaRPr lang="en-US" alt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2338" y="1914"/>
              <a:ext cx="56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Windy</a:t>
              </a:r>
              <a:endParaRPr lang="en-US" altLang="en-US"/>
            </a:p>
          </p:txBody>
        </p:sp>
        <p:sp>
          <p:nvSpPr>
            <p:cNvPr id="23" name="Rectangle 24"/>
            <p:cNvSpPr>
              <a:spLocks noChangeArrowheads="1"/>
            </p:cNvSpPr>
            <p:nvPr/>
          </p:nvSpPr>
          <p:spPr bwMode="auto">
            <a:xfrm>
              <a:off x="3349" y="1914"/>
              <a:ext cx="32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Yes</a:t>
              </a:r>
              <a:endParaRPr lang="en-US" altLang="en-US"/>
            </a:p>
          </p:txBody>
        </p:sp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4130" y="1914"/>
              <a:ext cx="4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Rich</a:t>
              </a:r>
              <a:endParaRPr lang="en-US" altLang="en-US"/>
            </a:p>
          </p:txBody>
        </p:sp>
        <p:sp>
          <p:nvSpPr>
            <p:cNvPr id="25" name="Rectangle 26"/>
            <p:cNvSpPr>
              <a:spLocks noChangeArrowheads="1"/>
            </p:cNvSpPr>
            <p:nvPr/>
          </p:nvSpPr>
          <p:spPr bwMode="auto">
            <a:xfrm>
              <a:off x="5184" y="1914"/>
              <a:ext cx="72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0000FF"/>
                  </a:solidFill>
                </a:rPr>
                <a:t>Cinema</a:t>
              </a:r>
              <a:endParaRPr lang="en-US" altLang="en-US"/>
            </a:p>
          </p:txBody>
        </p:sp>
        <p:sp>
          <p:nvSpPr>
            <p:cNvPr id="26" name="Rectangle 27"/>
            <p:cNvSpPr>
              <a:spLocks noChangeArrowheads="1"/>
            </p:cNvSpPr>
            <p:nvPr/>
          </p:nvSpPr>
          <p:spPr bwMode="auto">
            <a:xfrm>
              <a:off x="1439" y="2159"/>
              <a:ext cx="3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W4</a:t>
              </a:r>
              <a:endParaRPr lang="en-US" altLang="en-US"/>
            </a:p>
          </p:txBody>
        </p:sp>
        <p:sp>
          <p:nvSpPr>
            <p:cNvPr id="27" name="Rectangle 28"/>
            <p:cNvSpPr>
              <a:spLocks noChangeArrowheads="1"/>
            </p:cNvSpPr>
            <p:nvPr/>
          </p:nvSpPr>
          <p:spPr bwMode="auto">
            <a:xfrm>
              <a:off x="2366" y="2159"/>
              <a:ext cx="515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Rainy</a:t>
              </a:r>
              <a:endParaRPr lang="en-US" altLang="en-US"/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>
              <a:off x="3349" y="2159"/>
              <a:ext cx="32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Yes</a:t>
              </a:r>
              <a:endParaRPr lang="en-US" altLang="en-US"/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>
              <a:off x="4120" y="2159"/>
              <a:ext cx="426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Poor</a:t>
              </a:r>
              <a:endParaRPr lang="en-US" altLang="en-US"/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>
              <a:off x="5184" y="2159"/>
              <a:ext cx="72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0000FF"/>
                  </a:solidFill>
                </a:rPr>
                <a:t>Cinema</a:t>
              </a:r>
              <a:endParaRPr lang="en-US" alt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>
              <a:off x="1439" y="2405"/>
              <a:ext cx="3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W5</a:t>
              </a:r>
              <a:endParaRPr lang="en-US" altLang="en-US"/>
            </a:p>
          </p:txBody>
        </p:sp>
        <p:sp>
          <p:nvSpPr>
            <p:cNvPr id="32" name="Rectangle 33"/>
            <p:cNvSpPr>
              <a:spLocks noChangeArrowheads="1"/>
            </p:cNvSpPr>
            <p:nvPr/>
          </p:nvSpPr>
          <p:spPr bwMode="auto">
            <a:xfrm>
              <a:off x="2366" y="2405"/>
              <a:ext cx="515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Rainy</a:t>
              </a:r>
              <a:endParaRPr lang="en-US" altLang="en-US"/>
            </a:p>
          </p:txBody>
        </p:sp>
        <p:sp>
          <p:nvSpPr>
            <p:cNvPr id="33" name="Rectangle 34"/>
            <p:cNvSpPr>
              <a:spLocks noChangeArrowheads="1"/>
            </p:cNvSpPr>
            <p:nvPr/>
          </p:nvSpPr>
          <p:spPr bwMode="auto">
            <a:xfrm>
              <a:off x="3392" y="2405"/>
              <a:ext cx="257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No</a:t>
              </a:r>
              <a:endParaRPr lang="en-US" alt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>
              <a:off x="4130" y="2405"/>
              <a:ext cx="4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Rich</a:t>
              </a:r>
              <a:endParaRPr lang="en-US" altLang="en-US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>
              <a:off x="5212" y="2405"/>
              <a:ext cx="66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000000"/>
                  </a:solidFill>
                </a:rPr>
                <a:t>Stay in</a:t>
              </a:r>
              <a:endParaRPr lang="en-US" altLang="en-US"/>
            </a:p>
          </p:txBody>
        </p:sp>
        <p:sp>
          <p:nvSpPr>
            <p:cNvPr id="36" name="Rectangle 37"/>
            <p:cNvSpPr>
              <a:spLocks noChangeArrowheads="1"/>
            </p:cNvSpPr>
            <p:nvPr/>
          </p:nvSpPr>
          <p:spPr bwMode="auto">
            <a:xfrm>
              <a:off x="1439" y="2650"/>
              <a:ext cx="3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W6</a:t>
              </a:r>
              <a:endParaRPr lang="en-US" altLang="en-US"/>
            </a:p>
          </p:txBody>
        </p:sp>
        <p:sp>
          <p:nvSpPr>
            <p:cNvPr id="37" name="Rectangle 38"/>
            <p:cNvSpPr>
              <a:spLocks noChangeArrowheads="1"/>
            </p:cNvSpPr>
            <p:nvPr/>
          </p:nvSpPr>
          <p:spPr bwMode="auto">
            <a:xfrm>
              <a:off x="2366" y="2650"/>
              <a:ext cx="515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Rainy</a:t>
              </a:r>
              <a:endParaRPr lang="en-US" altLang="en-US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>
              <a:off x="3349" y="2650"/>
              <a:ext cx="32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Yes</a:t>
              </a:r>
              <a:endParaRPr lang="en-US" altLang="en-US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>
              <a:off x="4120" y="2650"/>
              <a:ext cx="426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Poor</a:t>
              </a:r>
              <a:endParaRPr lang="en-US" altLang="en-US"/>
            </a:p>
          </p:txBody>
        </p:sp>
        <p:sp>
          <p:nvSpPr>
            <p:cNvPr id="40" name="Rectangle 41"/>
            <p:cNvSpPr>
              <a:spLocks noChangeArrowheads="1"/>
            </p:cNvSpPr>
            <p:nvPr/>
          </p:nvSpPr>
          <p:spPr bwMode="auto">
            <a:xfrm>
              <a:off x="5184" y="2650"/>
              <a:ext cx="72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0000FF"/>
                  </a:solidFill>
                </a:rPr>
                <a:t>Cinema</a:t>
              </a:r>
              <a:endParaRPr lang="en-US" altLang="en-US"/>
            </a:p>
          </p:txBody>
        </p:sp>
        <p:sp>
          <p:nvSpPr>
            <p:cNvPr id="41" name="Rectangle 42"/>
            <p:cNvSpPr>
              <a:spLocks noChangeArrowheads="1"/>
            </p:cNvSpPr>
            <p:nvPr/>
          </p:nvSpPr>
          <p:spPr bwMode="auto">
            <a:xfrm>
              <a:off x="1439" y="2896"/>
              <a:ext cx="3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W7</a:t>
              </a:r>
              <a:endParaRPr lang="en-US" altLang="en-US"/>
            </a:p>
          </p:txBody>
        </p:sp>
        <p:sp>
          <p:nvSpPr>
            <p:cNvPr id="42" name="Rectangle 43"/>
            <p:cNvSpPr>
              <a:spLocks noChangeArrowheads="1"/>
            </p:cNvSpPr>
            <p:nvPr/>
          </p:nvSpPr>
          <p:spPr bwMode="auto">
            <a:xfrm>
              <a:off x="2338" y="2896"/>
              <a:ext cx="56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Windy</a:t>
              </a:r>
              <a:endParaRPr lang="en-US" altLang="en-US"/>
            </a:p>
          </p:txBody>
        </p:sp>
        <p:sp>
          <p:nvSpPr>
            <p:cNvPr id="43" name="Rectangle 44"/>
            <p:cNvSpPr>
              <a:spLocks noChangeArrowheads="1"/>
            </p:cNvSpPr>
            <p:nvPr/>
          </p:nvSpPr>
          <p:spPr bwMode="auto">
            <a:xfrm>
              <a:off x="3392" y="2896"/>
              <a:ext cx="257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No</a:t>
              </a:r>
              <a:endParaRPr lang="en-US" altLang="en-US"/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>
              <a:off x="4120" y="2896"/>
              <a:ext cx="426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Poor</a:t>
              </a:r>
              <a:endParaRPr lang="en-US" alt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>
              <a:off x="5184" y="2896"/>
              <a:ext cx="72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0000FF"/>
                  </a:solidFill>
                </a:rPr>
                <a:t>Cinema</a:t>
              </a:r>
              <a:endParaRPr lang="en-US" altLang="en-US"/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>
              <a:off x="1439" y="3142"/>
              <a:ext cx="3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W8</a:t>
              </a:r>
              <a:endParaRPr lang="en-US" altLang="en-US"/>
            </a:p>
          </p:txBody>
        </p:sp>
        <p:sp>
          <p:nvSpPr>
            <p:cNvPr id="47" name="Rectangle 48"/>
            <p:cNvSpPr>
              <a:spLocks noChangeArrowheads="1"/>
            </p:cNvSpPr>
            <p:nvPr/>
          </p:nvSpPr>
          <p:spPr bwMode="auto">
            <a:xfrm>
              <a:off x="2338" y="3142"/>
              <a:ext cx="56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Windy</a:t>
              </a:r>
              <a:endParaRPr lang="en-US" altLang="en-US"/>
            </a:p>
          </p:txBody>
        </p:sp>
        <p:sp>
          <p:nvSpPr>
            <p:cNvPr id="48" name="Rectangle 49"/>
            <p:cNvSpPr>
              <a:spLocks noChangeArrowheads="1"/>
            </p:cNvSpPr>
            <p:nvPr/>
          </p:nvSpPr>
          <p:spPr bwMode="auto">
            <a:xfrm>
              <a:off x="3392" y="3142"/>
              <a:ext cx="257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No</a:t>
              </a:r>
              <a:endParaRPr lang="en-US" altLang="en-US"/>
            </a:p>
          </p:txBody>
        </p:sp>
        <p:sp>
          <p:nvSpPr>
            <p:cNvPr id="49" name="Rectangle 50"/>
            <p:cNvSpPr>
              <a:spLocks noChangeArrowheads="1"/>
            </p:cNvSpPr>
            <p:nvPr/>
          </p:nvSpPr>
          <p:spPr bwMode="auto">
            <a:xfrm>
              <a:off x="4130" y="3142"/>
              <a:ext cx="4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Rich</a:t>
              </a:r>
              <a:endParaRPr lang="en-US" altLang="en-US"/>
            </a:p>
          </p:txBody>
        </p:sp>
        <p:sp>
          <p:nvSpPr>
            <p:cNvPr id="50" name="Rectangle 51"/>
            <p:cNvSpPr>
              <a:spLocks noChangeArrowheads="1"/>
            </p:cNvSpPr>
            <p:nvPr/>
          </p:nvSpPr>
          <p:spPr bwMode="auto">
            <a:xfrm>
              <a:off x="5075" y="3142"/>
              <a:ext cx="93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800080"/>
                  </a:solidFill>
                </a:rPr>
                <a:t>Shopping</a:t>
              </a:r>
              <a:endParaRPr lang="en-US" altLang="en-US"/>
            </a:p>
          </p:txBody>
        </p:sp>
        <p:sp>
          <p:nvSpPr>
            <p:cNvPr id="51" name="Rectangle 52"/>
            <p:cNvSpPr>
              <a:spLocks noChangeArrowheads="1"/>
            </p:cNvSpPr>
            <p:nvPr/>
          </p:nvSpPr>
          <p:spPr bwMode="auto">
            <a:xfrm>
              <a:off x="1439" y="3387"/>
              <a:ext cx="3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W9</a:t>
              </a:r>
              <a:endParaRPr lang="en-US" altLang="en-US"/>
            </a:p>
          </p:txBody>
        </p:sp>
        <p:sp>
          <p:nvSpPr>
            <p:cNvPr id="52" name="Rectangle 53"/>
            <p:cNvSpPr>
              <a:spLocks noChangeArrowheads="1"/>
            </p:cNvSpPr>
            <p:nvPr/>
          </p:nvSpPr>
          <p:spPr bwMode="auto">
            <a:xfrm>
              <a:off x="2338" y="3387"/>
              <a:ext cx="56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Windy</a:t>
              </a:r>
              <a:endParaRPr lang="en-US" altLang="en-US"/>
            </a:p>
          </p:txBody>
        </p:sp>
        <p:sp>
          <p:nvSpPr>
            <p:cNvPr id="53" name="Rectangle 54"/>
            <p:cNvSpPr>
              <a:spLocks noChangeArrowheads="1"/>
            </p:cNvSpPr>
            <p:nvPr/>
          </p:nvSpPr>
          <p:spPr bwMode="auto">
            <a:xfrm>
              <a:off x="3349" y="3387"/>
              <a:ext cx="32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Yes</a:t>
              </a:r>
              <a:endParaRPr lang="en-US" altLang="en-US"/>
            </a:p>
          </p:txBody>
        </p:sp>
        <p:sp>
          <p:nvSpPr>
            <p:cNvPr id="54" name="Rectangle 55"/>
            <p:cNvSpPr>
              <a:spLocks noChangeArrowheads="1"/>
            </p:cNvSpPr>
            <p:nvPr/>
          </p:nvSpPr>
          <p:spPr bwMode="auto">
            <a:xfrm>
              <a:off x="4130" y="3387"/>
              <a:ext cx="4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Rich</a:t>
              </a:r>
              <a:endParaRPr lang="en-US" altLang="en-US"/>
            </a:p>
          </p:txBody>
        </p:sp>
        <p:sp>
          <p:nvSpPr>
            <p:cNvPr id="55" name="Rectangle 56"/>
            <p:cNvSpPr>
              <a:spLocks noChangeArrowheads="1"/>
            </p:cNvSpPr>
            <p:nvPr/>
          </p:nvSpPr>
          <p:spPr bwMode="auto">
            <a:xfrm>
              <a:off x="5184" y="3387"/>
              <a:ext cx="72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0000FF"/>
                  </a:solidFill>
                </a:rPr>
                <a:t>Cinema</a:t>
              </a:r>
              <a:endParaRPr lang="en-US" altLang="en-US"/>
            </a:p>
          </p:txBody>
        </p:sp>
        <p:sp>
          <p:nvSpPr>
            <p:cNvPr id="56" name="Rectangle 57"/>
            <p:cNvSpPr>
              <a:spLocks noChangeArrowheads="1"/>
            </p:cNvSpPr>
            <p:nvPr/>
          </p:nvSpPr>
          <p:spPr bwMode="auto">
            <a:xfrm>
              <a:off x="1387" y="3633"/>
              <a:ext cx="415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W10</a:t>
              </a:r>
              <a:endParaRPr lang="en-US" altLang="en-US"/>
            </a:p>
          </p:txBody>
        </p:sp>
        <p:sp>
          <p:nvSpPr>
            <p:cNvPr id="57" name="Rectangle 58"/>
            <p:cNvSpPr>
              <a:spLocks noChangeArrowheads="1"/>
            </p:cNvSpPr>
            <p:nvPr/>
          </p:nvSpPr>
          <p:spPr bwMode="auto">
            <a:xfrm>
              <a:off x="2338" y="3633"/>
              <a:ext cx="57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Sunny</a:t>
              </a:r>
              <a:endParaRPr lang="en-US" altLang="en-US"/>
            </a:p>
          </p:txBody>
        </p:sp>
        <p:sp>
          <p:nvSpPr>
            <p:cNvPr id="58" name="Rectangle 59"/>
            <p:cNvSpPr>
              <a:spLocks noChangeArrowheads="1"/>
            </p:cNvSpPr>
            <p:nvPr/>
          </p:nvSpPr>
          <p:spPr bwMode="auto">
            <a:xfrm>
              <a:off x="3392" y="3633"/>
              <a:ext cx="257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No</a:t>
              </a:r>
              <a:endParaRPr lang="en-US" altLang="en-US"/>
            </a:p>
          </p:txBody>
        </p:sp>
        <p:sp>
          <p:nvSpPr>
            <p:cNvPr id="59" name="Rectangle 60"/>
            <p:cNvSpPr>
              <a:spLocks noChangeArrowheads="1"/>
            </p:cNvSpPr>
            <p:nvPr/>
          </p:nvSpPr>
          <p:spPr bwMode="auto">
            <a:xfrm>
              <a:off x="4130" y="3633"/>
              <a:ext cx="40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>
                  <a:solidFill>
                    <a:srgbClr val="000000"/>
                  </a:solidFill>
                </a:rPr>
                <a:t>Rich</a:t>
              </a:r>
              <a:endParaRPr lang="en-US" altLang="en-US"/>
            </a:p>
          </p:txBody>
        </p:sp>
        <p:sp>
          <p:nvSpPr>
            <p:cNvPr id="60" name="Rectangle 61"/>
            <p:cNvSpPr>
              <a:spLocks noChangeArrowheads="1"/>
            </p:cNvSpPr>
            <p:nvPr/>
          </p:nvSpPr>
          <p:spPr bwMode="auto">
            <a:xfrm>
              <a:off x="5217" y="3633"/>
              <a:ext cx="635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500" b="1">
                  <a:solidFill>
                    <a:srgbClr val="FF0000"/>
                  </a:solidFill>
                </a:rPr>
                <a:t>Tennis</a:t>
              </a:r>
              <a:endParaRPr lang="en-US" altLang="en-US"/>
            </a:p>
          </p:txBody>
        </p:sp>
        <p:sp>
          <p:nvSpPr>
            <p:cNvPr id="61" name="Line 62"/>
            <p:cNvSpPr>
              <a:spLocks noChangeShapeType="1"/>
            </p:cNvSpPr>
            <p:nvPr/>
          </p:nvSpPr>
          <p:spPr bwMode="auto">
            <a:xfrm>
              <a:off x="1028" y="917"/>
              <a:ext cx="0" cy="296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63"/>
            <p:cNvSpPr>
              <a:spLocks noChangeArrowheads="1"/>
            </p:cNvSpPr>
            <p:nvPr/>
          </p:nvSpPr>
          <p:spPr bwMode="auto">
            <a:xfrm>
              <a:off x="1028" y="917"/>
              <a:ext cx="19" cy="29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64"/>
            <p:cNvSpPr>
              <a:spLocks noChangeShapeType="1"/>
            </p:cNvSpPr>
            <p:nvPr/>
          </p:nvSpPr>
          <p:spPr bwMode="auto">
            <a:xfrm>
              <a:off x="2130" y="936"/>
              <a:ext cx="0" cy="29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60" name="Rectangle 65"/>
            <p:cNvSpPr>
              <a:spLocks noChangeArrowheads="1"/>
            </p:cNvSpPr>
            <p:nvPr/>
          </p:nvSpPr>
          <p:spPr bwMode="auto">
            <a:xfrm>
              <a:off x="2130" y="936"/>
              <a:ext cx="19" cy="294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61" name="Line 66"/>
            <p:cNvSpPr>
              <a:spLocks noChangeShapeType="1"/>
            </p:cNvSpPr>
            <p:nvPr/>
          </p:nvSpPr>
          <p:spPr bwMode="auto">
            <a:xfrm>
              <a:off x="3075" y="936"/>
              <a:ext cx="0" cy="29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69" name="Rectangle 67"/>
            <p:cNvSpPr>
              <a:spLocks noChangeArrowheads="1"/>
            </p:cNvSpPr>
            <p:nvPr/>
          </p:nvSpPr>
          <p:spPr bwMode="auto">
            <a:xfrm>
              <a:off x="3075" y="936"/>
              <a:ext cx="19" cy="294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70" name="Line 68"/>
            <p:cNvSpPr>
              <a:spLocks noChangeShapeType="1"/>
            </p:cNvSpPr>
            <p:nvPr/>
          </p:nvSpPr>
          <p:spPr bwMode="auto">
            <a:xfrm>
              <a:off x="3931" y="936"/>
              <a:ext cx="0" cy="29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71" name="Rectangle 69"/>
            <p:cNvSpPr>
              <a:spLocks noChangeArrowheads="1"/>
            </p:cNvSpPr>
            <p:nvPr/>
          </p:nvSpPr>
          <p:spPr bwMode="auto">
            <a:xfrm>
              <a:off x="3931" y="936"/>
              <a:ext cx="19" cy="294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72" name="Line 70"/>
            <p:cNvSpPr>
              <a:spLocks noChangeShapeType="1"/>
            </p:cNvSpPr>
            <p:nvPr/>
          </p:nvSpPr>
          <p:spPr bwMode="auto">
            <a:xfrm>
              <a:off x="4692" y="936"/>
              <a:ext cx="0" cy="29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73" name="Rectangle 71"/>
            <p:cNvSpPr>
              <a:spLocks noChangeArrowheads="1"/>
            </p:cNvSpPr>
            <p:nvPr/>
          </p:nvSpPr>
          <p:spPr bwMode="auto">
            <a:xfrm>
              <a:off x="4692" y="936"/>
              <a:ext cx="19" cy="294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74" name="Line 72"/>
            <p:cNvSpPr>
              <a:spLocks noChangeShapeType="1"/>
            </p:cNvSpPr>
            <p:nvPr/>
          </p:nvSpPr>
          <p:spPr bwMode="auto">
            <a:xfrm>
              <a:off x="6356" y="936"/>
              <a:ext cx="0" cy="294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75" name="Rectangle 73"/>
            <p:cNvSpPr>
              <a:spLocks noChangeArrowheads="1"/>
            </p:cNvSpPr>
            <p:nvPr/>
          </p:nvSpPr>
          <p:spPr bwMode="auto">
            <a:xfrm>
              <a:off x="6356" y="936"/>
              <a:ext cx="19" cy="294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76" name="Line 74"/>
            <p:cNvSpPr>
              <a:spLocks noChangeShapeType="1"/>
            </p:cNvSpPr>
            <p:nvPr/>
          </p:nvSpPr>
          <p:spPr bwMode="auto">
            <a:xfrm>
              <a:off x="1047" y="917"/>
              <a:ext cx="532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77" name="Rectangle 75"/>
            <p:cNvSpPr>
              <a:spLocks noChangeArrowheads="1"/>
            </p:cNvSpPr>
            <p:nvPr/>
          </p:nvSpPr>
          <p:spPr bwMode="auto">
            <a:xfrm>
              <a:off x="1047" y="917"/>
              <a:ext cx="5328" cy="1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78" name="Line 76"/>
            <p:cNvSpPr>
              <a:spLocks noChangeShapeType="1"/>
            </p:cNvSpPr>
            <p:nvPr/>
          </p:nvSpPr>
          <p:spPr bwMode="auto">
            <a:xfrm>
              <a:off x="1047" y="1408"/>
              <a:ext cx="532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79" name="Rectangle 77"/>
            <p:cNvSpPr>
              <a:spLocks noChangeArrowheads="1"/>
            </p:cNvSpPr>
            <p:nvPr/>
          </p:nvSpPr>
          <p:spPr bwMode="auto">
            <a:xfrm>
              <a:off x="1047" y="1408"/>
              <a:ext cx="5328" cy="1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80" name="Line 78"/>
            <p:cNvSpPr>
              <a:spLocks noChangeShapeType="1"/>
            </p:cNvSpPr>
            <p:nvPr/>
          </p:nvSpPr>
          <p:spPr bwMode="auto">
            <a:xfrm>
              <a:off x="1047" y="1654"/>
              <a:ext cx="532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81" name="Rectangle 79"/>
            <p:cNvSpPr>
              <a:spLocks noChangeArrowheads="1"/>
            </p:cNvSpPr>
            <p:nvPr/>
          </p:nvSpPr>
          <p:spPr bwMode="auto">
            <a:xfrm>
              <a:off x="1047" y="1654"/>
              <a:ext cx="5328" cy="1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82" name="Line 80"/>
            <p:cNvSpPr>
              <a:spLocks noChangeShapeType="1"/>
            </p:cNvSpPr>
            <p:nvPr/>
          </p:nvSpPr>
          <p:spPr bwMode="auto">
            <a:xfrm>
              <a:off x="1047" y="1899"/>
              <a:ext cx="532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83" name="Rectangle 81"/>
            <p:cNvSpPr>
              <a:spLocks noChangeArrowheads="1"/>
            </p:cNvSpPr>
            <p:nvPr/>
          </p:nvSpPr>
          <p:spPr bwMode="auto">
            <a:xfrm>
              <a:off x="1047" y="1899"/>
              <a:ext cx="5328" cy="1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84" name="Line 82"/>
            <p:cNvSpPr>
              <a:spLocks noChangeShapeType="1"/>
            </p:cNvSpPr>
            <p:nvPr/>
          </p:nvSpPr>
          <p:spPr bwMode="auto">
            <a:xfrm>
              <a:off x="1047" y="2145"/>
              <a:ext cx="532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85" name="Rectangle 83"/>
            <p:cNvSpPr>
              <a:spLocks noChangeArrowheads="1"/>
            </p:cNvSpPr>
            <p:nvPr/>
          </p:nvSpPr>
          <p:spPr bwMode="auto">
            <a:xfrm>
              <a:off x="1047" y="2145"/>
              <a:ext cx="5328" cy="1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86" name="Line 84"/>
            <p:cNvSpPr>
              <a:spLocks noChangeShapeType="1"/>
            </p:cNvSpPr>
            <p:nvPr/>
          </p:nvSpPr>
          <p:spPr bwMode="auto">
            <a:xfrm>
              <a:off x="1047" y="2391"/>
              <a:ext cx="532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87" name="Rectangle 85"/>
            <p:cNvSpPr>
              <a:spLocks noChangeArrowheads="1"/>
            </p:cNvSpPr>
            <p:nvPr/>
          </p:nvSpPr>
          <p:spPr bwMode="auto">
            <a:xfrm>
              <a:off x="1047" y="2391"/>
              <a:ext cx="5328" cy="1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88" name="Line 86"/>
            <p:cNvSpPr>
              <a:spLocks noChangeShapeType="1"/>
            </p:cNvSpPr>
            <p:nvPr/>
          </p:nvSpPr>
          <p:spPr bwMode="auto">
            <a:xfrm>
              <a:off x="1047" y="2636"/>
              <a:ext cx="532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89" name="Rectangle 87"/>
            <p:cNvSpPr>
              <a:spLocks noChangeArrowheads="1"/>
            </p:cNvSpPr>
            <p:nvPr/>
          </p:nvSpPr>
          <p:spPr bwMode="auto">
            <a:xfrm>
              <a:off x="1047" y="2636"/>
              <a:ext cx="5328" cy="1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90" name="Line 88"/>
            <p:cNvSpPr>
              <a:spLocks noChangeShapeType="1"/>
            </p:cNvSpPr>
            <p:nvPr/>
          </p:nvSpPr>
          <p:spPr bwMode="auto">
            <a:xfrm>
              <a:off x="1047" y="2882"/>
              <a:ext cx="532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91" name="Rectangle 89"/>
            <p:cNvSpPr>
              <a:spLocks noChangeArrowheads="1"/>
            </p:cNvSpPr>
            <p:nvPr/>
          </p:nvSpPr>
          <p:spPr bwMode="auto">
            <a:xfrm>
              <a:off x="1047" y="2882"/>
              <a:ext cx="5328" cy="1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92" name="Line 90"/>
            <p:cNvSpPr>
              <a:spLocks noChangeShapeType="1"/>
            </p:cNvSpPr>
            <p:nvPr/>
          </p:nvSpPr>
          <p:spPr bwMode="auto">
            <a:xfrm>
              <a:off x="1047" y="3128"/>
              <a:ext cx="532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93" name="Rectangle 91"/>
            <p:cNvSpPr>
              <a:spLocks noChangeArrowheads="1"/>
            </p:cNvSpPr>
            <p:nvPr/>
          </p:nvSpPr>
          <p:spPr bwMode="auto">
            <a:xfrm>
              <a:off x="1047" y="3128"/>
              <a:ext cx="5328" cy="1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94" name="Line 92"/>
            <p:cNvSpPr>
              <a:spLocks noChangeShapeType="1"/>
            </p:cNvSpPr>
            <p:nvPr/>
          </p:nvSpPr>
          <p:spPr bwMode="auto">
            <a:xfrm>
              <a:off x="1047" y="3373"/>
              <a:ext cx="532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95" name="Rectangle 93"/>
            <p:cNvSpPr>
              <a:spLocks noChangeArrowheads="1"/>
            </p:cNvSpPr>
            <p:nvPr/>
          </p:nvSpPr>
          <p:spPr bwMode="auto">
            <a:xfrm>
              <a:off x="1047" y="3373"/>
              <a:ext cx="5328" cy="1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96" name="Line 94"/>
            <p:cNvSpPr>
              <a:spLocks noChangeShapeType="1"/>
            </p:cNvSpPr>
            <p:nvPr/>
          </p:nvSpPr>
          <p:spPr bwMode="auto">
            <a:xfrm>
              <a:off x="1047" y="3619"/>
              <a:ext cx="532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97" name="Rectangle 95"/>
            <p:cNvSpPr>
              <a:spLocks noChangeArrowheads="1"/>
            </p:cNvSpPr>
            <p:nvPr/>
          </p:nvSpPr>
          <p:spPr bwMode="auto">
            <a:xfrm>
              <a:off x="1047" y="3619"/>
              <a:ext cx="5328" cy="1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98" name="Line 96"/>
            <p:cNvSpPr>
              <a:spLocks noChangeShapeType="1"/>
            </p:cNvSpPr>
            <p:nvPr/>
          </p:nvSpPr>
          <p:spPr bwMode="auto">
            <a:xfrm>
              <a:off x="1047" y="3864"/>
              <a:ext cx="532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99" name="Rectangle 97"/>
            <p:cNvSpPr>
              <a:spLocks noChangeArrowheads="1"/>
            </p:cNvSpPr>
            <p:nvPr/>
          </p:nvSpPr>
          <p:spPr bwMode="auto">
            <a:xfrm>
              <a:off x="1047" y="3864"/>
              <a:ext cx="5328" cy="1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952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55333" y="1752601"/>
            <a:ext cx="8684538" cy="4967581"/>
          </a:xfrm>
        </p:spPr>
        <p:txBody>
          <a:bodyPr>
            <a:normAutofit/>
          </a:bodyPr>
          <a:lstStyle/>
          <a:p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Entire Data Set before splitting:</a:t>
            </a:r>
          </a:p>
          <a:p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2281" lvl="2"/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Cinema = 6</a:t>
            </a:r>
          </a:p>
          <a:p>
            <a:pPr marL="462281" lvl="2"/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Tennis = </a:t>
            </a:r>
            <a:r>
              <a:rPr lang="he-IL" altLang="he-I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462281" lvl="2"/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Stay in = </a:t>
            </a:r>
            <a:r>
              <a:rPr lang="he-IL" altLang="he-I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marL="462281" lvl="2"/>
            <a:r>
              <a:rPr lang="en-US" altLang="he-I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= </a:t>
            </a:r>
            <a:r>
              <a:rPr lang="he-IL" altLang="he-I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he-IL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2281" lvl="2"/>
            <a:endParaRPr lang="en-US" altLang="he-IL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2281" lvl="2"/>
            <a:endParaRPr lang="he-IL" altLang="he-IL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the Data by Weather or Parents or Money? </a:t>
            </a:r>
          </a:p>
        </p:txBody>
      </p:sp>
      <p:pic>
        <p:nvPicPr>
          <p:cNvPr id="17412" name="Picture 4" descr="MCj0434411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3962400"/>
            <a:ext cx="1152225" cy="129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3DCDF37F-D86D-422A-A0AB-1EA91893E733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135</a:t>
            </a:fld>
            <a:endParaRPr lang="en-US" altLang="he-IL" sz="140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86294" y="85882"/>
            <a:ext cx="8227457" cy="11427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he-IL" sz="3999" b="1"/>
              <a:t>Chi-Square Test Example</a:t>
            </a:r>
            <a:endParaRPr lang="en-US" altLang="he-IL" sz="3999" b="1" dirty="0"/>
          </a:p>
        </p:txBody>
      </p:sp>
    </p:spTree>
    <p:extLst>
      <p:ext uri="{BB962C8B-B14F-4D97-AF65-F5344CB8AC3E}">
        <p14:creationId xmlns:p14="http://schemas.microsoft.com/office/powerpoint/2010/main" val="6200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608487"/>
            <a:ext cx="10203524" cy="6256440"/>
          </a:xfrm>
        </p:spPr>
        <p:txBody>
          <a:bodyPr>
            <a:normAutofit lnSpcReduction="10000"/>
          </a:bodyPr>
          <a:lstStyle/>
          <a:p>
            <a:pPr lvl="1" algn="l" rtl="0" eaLnBrk="1" hangingPunct="1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he-IL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Splitting by Weather:</a:t>
            </a:r>
          </a:p>
          <a:p>
            <a:pPr lvl="1" algn="l" rtl="0" eaLnBrk="1" hangingPunct="1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he-IL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 = Sunny: </a:t>
            </a:r>
            <a:r>
              <a:rPr lang="en-US" altLang="he-IL" sz="2000" dirty="0"/>
              <a:t>C</a:t>
            </a:r>
            <a:r>
              <a:rPr lang="en-US" altLang="he-IL" sz="2000" baseline="-25000" dirty="0"/>
              <a:t>1</a:t>
            </a:r>
            <a:r>
              <a:rPr lang="en-US" altLang="he-IL" sz="2000" dirty="0"/>
              <a:t> = 1, T</a:t>
            </a:r>
            <a:r>
              <a:rPr lang="en-US" altLang="he-IL" sz="2000" baseline="-25000" dirty="0"/>
              <a:t>1</a:t>
            </a:r>
            <a:r>
              <a:rPr lang="en-US" altLang="he-IL" sz="2000" dirty="0"/>
              <a:t> = 2, St</a:t>
            </a:r>
            <a:r>
              <a:rPr lang="en-US" altLang="he-IL" sz="2000" baseline="-25000" dirty="0"/>
              <a:t>1</a:t>
            </a:r>
            <a:r>
              <a:rPr lang="en-US" altLang="he-IL" sz="2000" dirty="0"/>
              <a:t> = 0, Sh</a:t>
            </a:r>
            <a:r>
              <a:rPr lang="en-US" altLang="he-IL" sz="2000" baseline="-25000" dirty="0"/>
              <a:t>1</a:t>
            </a:r>
            <a:r>
              <a:rPr lang="en-US" altLang="he-IL" sz="2000" dirty="0"/>
              <a:t> =0</a:t>
            </a:r>
          </a:p>
          <a:p>
            <a:pPr lvl="2" algn="l" rtl="0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he-IL" sz="1800" dirty="0"/>
              <a:t>C’</a:t>
            </a:r>
            <a:r>
              <a:rPr lang="en-US" altLang="he-IL" sz="1800" baseline="-25000" dirty="0"/>
              <a:t>1</a:t>
            </a:r>
            <a:r>
              <a:rPr lang="en-US" altLang="he-IL" sz="1800" dirty="0"/>
              <a:t> = (6/10)*(1+2) = 1.8, T’</a:t>
            </a:r>
            <a:r>
              <a:rPr lang="en-US" altLang="he-IL" sz="1800" baseline="-25000" dirty="0"/>
              <a:t>1</a:t>
            </a:r>
            <a:r>
              <a:rPr lang="en-US" altLang="he-IL" sz="1800" dirty="0"/>
              <a:t> = (2/10)*(1+2) = 0.6</a:t>
            </a:r>
          </a:p>
          <a:p>
            <a:pPr lvl="2" algn="l" rtl="0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he-IL" sz="1800" dirty="0"/>
              <a:t>St’</a:t>
            </a:r>
            <a:r>
              <a:rPr lang="en-US" altLang="he-IL" sz="1800" baseline="-25000" dirty="0"/>
              <a:t>1</a:t>
            </a:r>
            <a:r>
              <a:rPr lang="en-US" altLang="he-IL" sz="1800" dirty="0"/>
              <a:t> = (1/10)*(1+2) = 0.3, Sh’</a:t>
            </a:r>
            <a:r>
              <a:rPr lang="en-US" altLang="he-IL" sz="1800" baseline="-25000" dirty="0"/>
              <a:t>1</a:t>
            </a:r>
            <a:r>
              <a:rPr lang="en-US" altLang="he-IL" sz="1800" dirty="0"/>
              <a:t> = (1/10)*(1+2) = 0.3</a:t>
            </a:r>
          </a:p>
          <a:p>
            <a:pPr lvl="2" algn="l" rtl="0" eaLnBrk="1" hangingPunct="1">
              <a:lnSpc>
                <a:spcPct val="150000"/>
              </a:lnSpc>
              <a:buClr>
                <a:schemeClr val="tx1"/>
              </a:buClr>
            </a:pPr>
            <a:endParaRPr lang="en-US" altLang="he-IL" sz="1800" dirty="0"/>
          </a:p>
          <a:p>
            <a:pPr lvl="1" algn="l" eaLnBrk="1" hangingPunct="1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he-IL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 = Windy: </a:t>
            </a:r>
            <a:r>
              <a:rPr lang="en-US" altLang="he-IL" sz="2000" dirty="0"/>
              <a:t>C</a:t>
            </a:r>
            <a:r>
              <a:rPr lang="en-US" altLang="he-IL" sz="2000" baseline="-25000" dirty="0"/>
              <a:t>2</a:t>
            </a:r>
            <a:r>
              <a:rPr lang="en-US" altLang="he-IL" sz="2000" dirty="0"/>
              <a:t> = 3 ,T</a:t>
            </a:r>
            <a:r>
              <a:rPr lang="en-US" altLang="he-IL" sz="2000" baseline="-25000" dirty="0"/>
              <a:t>2</a:t>
            </a:r>
            <a:r>
              <a:rPr lang="en-US" altLang="he-IL" sz="2000" dirty="0"/>
              <a:t>= 0, St</a:t>
            </a:r>
            <a:r>
              <a:rPr lang="en-US" altLang="he-IL" sz="2000" baseline="-25000" dirty="0"/>
              <a:t>2 </a:t>
            </a:r>
            <a:r>
              <a:rPr lang="en-US" altLang="he-IL" sz="2000" dirty="0"/>
              <a:t>= 0, Sh</a:t>
            </a:r>
            <a:r>
              <a:rPr lang="en-US" altLang="he-IL" sz="2000" baseline="-25000" dirty="0"/>
              <a:t>2</a:t>
            </a:r>
            <a:r>
              <a:rPr lang="en-US" altLang="he-IL" sz="2000" dirty="0"/>
              <a:t> = 1</a:t>
            </a:r>
          </a:p>
          <a:p>
            <a:pPr lvl="2" algn="l" rtl="0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he-IL" sz="1800" dirty="0"/>
              <a:t>C’</a:t>
            </a:r>
            <a:r>
              <a:rPr lang="en-US" altLang="he-IL" sz="1800" baseline="-25000" dirty="0"/>
              <a:t>2</a:t>
            </a:r>
            <a:r>
              <a:rPr lang="en-US" altLang="he-IL" sz="1800" dirty="0"/>
              <a:t> = (6/10)*(3+1) = 2.4, Sh’</a:t>
            </a:r>
            <a:r>
              <a:rPr lang="en-US" altLang="he-IL" sz="1800" baseline="-25000" dirty="0"/>
              <a:t>2</a:t>
            </a:r>
            <a:r>
              <a:rPr lang="en-US" altLang="he-IL" sz="1800" dirty="0"/>
              <a:t> = (1/10)*(3+1) = 0.4</a:t>
            </a:r>
          </a:p>
          <a:p>
            <a:pPr lvl="2" algn="l" rtl="0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he-IL" sz="1800" dirty="0"/>
              <a:t>St’</a:t>
            </a:r>
            <a:r>
              <a:rPr lang="en-US" altLang="he-IL" sz="1800" baseline="-25000" dirty="0"/>
              <a:t>2</a:t>
            </a:r>
            <a:r>
              <a:rPr lang="en-US" altLang="he-IL" sz="1800" dirty="0"/>
              <a:t>= (1/10)*(3+1) = 0.4, T’</a:t>
            </a:r>
            <a:r>
              <a:rPr lang="en-US" altLang="he-IL" sz="1800" baseline="-25000" dirty="0"/>
              <a:t>2</a:t>
            </a:r>
            <a:r>
              <a:rPr lang="en-US" altLang="he-IL" sz="1800" dirty="0"/>
              <a:t>= (2/10)*(3+1) = 0.8</a:t>
            </a:r>
          </a:p>
          <a:p>
            <a:pPr lvl="2" algn="l" rtl="0" eaLnBrk="1" hangingPunct="1">
              <a:lnSpc>
                <a:spcPct val="150000"/>
              </a:lnSpc>
              <a:buClr>
                <a:schemeClr val="tx1"/>
              </a:buClr>
              <a:buFontTx/>
              <a:buNone/>
            </a:pPr>
            <a:endParaRPr lang="en-US" altLang="he-IL" sz="1800" dirty="0"/>
          </a:p>
          <a:p>
            <a:pPr lvl="1" algn="l" rtl="0" eaLnBrk="1" hangingPunct="1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he-IL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 = Rainy: </a:t>
            </a:r>
            <a:r>
              <a:rPr lang="en-US" altLang="he-IL" sz="2000" dirty="0"/>
              <a:t>C</a:t>
            </a:r>
            <a:r>
              <a:rPr lang="en-US" altLang="he-IL" sz="2000" baseline="-25000" dirty="0"/>
              <a:t>3</a:t>
            </a:r>
            <a:r>
              <a:rPr lang="en-US" altLang="he-IL" sz="2000" dirty="0"/>
              <a:t> = 2, T</a:t>
            </a:r>
            <a:r>
              <a:rPr lang="en-US" altLang="he-IL" sz="2000" baseline="-25000" dirty="0"/>
              <a:t>3 </a:t>
            </a:r>
            <a:r>
              <a:rPr lang="en-US" altLang="he-IL" sz="2000" dirty="0"/>
              <a:t>= 0, St</a:t>
            </a:r>
            <a:r>
              <a:rPr lang="en-US" altLang="he-IL" sz="2000" baseline="-25000" dirty="0"/>
              <a:t>3</a:t>
            </a:r>
            <a:r>
              <a:rPr lang="en-US" altLang="he-IL" sz="2000" dirty="0"/>
              <a:t> = 1, Sh</a:t>
            </a:r>
            <a:r>
              <a:rPr lang="en-US" altLang="he-IL" sz="2000" baseline="-25000" dirty="0"/>
              <a:t>3</a:t>
            </a:r>
            <a:r>
              <a:rPr lang="en-US" altLang="he-IL" sz="2000" dirty="0"/>
              <a:t>= 0</a:t>
            </a:r>
          </a:p>
          <a:p>
            <a:pPr lvl="2" algn="l" rtl="0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he-IL" sz="1800" dirty="0"/>
              <a:t>C’</a:t>
            </a:r>
            <a:r>
              <a:rPr lang="en-US" altLang="he-IL" sz="1800" baseline="-25000" dirty="0"/>
              <a:t>3</a:t>
            </a:r>
            <a:r>
              <a:rPr lang="en-US" altLang="he-IL" sz="1800" dirty="0"/>
              <a:t> = (6/10)*(2+1) = 1.8, St’</a:t>
            </a:r>
            <a:r>
              <a:rPr lang="en-US" altLang="he-IL" sz="1800" baseline="-25000" dirty="0"/>
              <a:t>3</a:t>
            </a:r>
            <a:r>
              <a:rPr lang="en-US" altLang="he-IL" sz="1800" dirty="0"/>
              <a:t> = (1/10)*(2+1) = 0.3</a:t>
            </a:r>
          </a:p>
          <a:p>
            <a:pPr lvl="2" algn="l" rtl="0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he-IL" sz="1800" dirty="0"/>
              <a:t>T’</a:t>
            </a:r>
            <a:r>
              <a:rPr lang="en-US" altLang="he-IL" sz="1800" baseline="-25000" dirty="0"/>
              <a:t>3</a:t>
            </a:r>
            <a:r>
              <a:rPr lang="en-US" altLang="he-IL" sz="1800" dirty="0"/>
              <a:t> = (2/10)*(2+1) = 0.6, Sh’</a:t>
            </a:r>
            <a:r>
              <a:rPr lang="en-US" altLang="he-IL" sz="1800" baseline="-25000" dirty="0"/>
              <a:t>3</a:t>
            </a:r>
            <a:r>
              <a:rPr lang="en-US" altLang="he-IL" sz="1800" dirty="0"/>
              <a:t>=(1/10)*(2+1) = 0.3</a:t>
            </a:r>
          </a:p>
          <a:p>
            <a:pPr algn="l" rtl="0" eaLnBrk="1" hangingPunct="1">
              <a:buClr>
                <a:schemeClr val="tx1"/>
              </a:buClr>
              <a:buFontTx/>
              <a:buNone/>
            </a:pPr>
            <a:r>
              <a:rPr lang="en-US" altLang="he-IL" b="1" dirty="0"/>
              <a:t> 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C5E6FEF5-B528-4A53-A4CE-9650B9713F56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136</a:t>
            </a:fld>
            <a:endParaRPr lang="en-US" altLang="he-IL" sz="1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9440656" y="620033"/>
          <a:ext cx="2026662" cy="13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משוואה" r:id="rId4" imgW="1028254" imgH="672808" progId="Equation.3">
                  <p:embed/>
                </p:oleObj>
              </mc:Choice>
              <mc:Fallback>
                <p:oleObj name="משוואה" r:id="rId4" imgW="1028254" imgH="672808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0656" y="620033"/>
                        <a:ext cx="2026662" cy="1338807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D08722A6-5E8F-4197-B5DB-C69CB0849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456" y="2481019"/>
            <a:ext cx="4319109" cy="2418142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ECEEFD38-F070-4814-A027-0D1989F0339D}"/>
              </a:ext>
            </a:extLst>
          </p:cNvPr>
          <p:cNvSpPr/>
          <p:nvPr/>
        </p:nvSpPr>
        <p:spPr>
          <a:xfrm>
            <a:off x="203533" y="83975"/>
            <a:ext cx="3442997" cy="655724"/>
          </a:xfrm>
          <a:prstGeom prst="wedgeRectCallout">
            <a:avLst>
              <a:gd name="adj1" fmla="val 58564"/>
              <a:gd name="adj2" fmla="val 2079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When Weather = Sunny: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2 – Tennis, 1 - Cinema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63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9"/>
          <p:cNvSpPr>
            <a:spLocks noGrp="1" noChangeArrowheads="1"/>
          </p:cNvSpPr>
          <p:nvPr>
            <p:ph type="body" sz="half" idx="1"/>
          </p:nvPr>
        </p:nvSpPr>
        <p:spPr>
          <a:xfrm>
            <a:off x="694135" y="1878996"/>
            <a:ext cx="11126919" cy="5166398"/>
          </a:xfrm>
        </p:spPr>
        <p:txBody>
          <a:bodyPr>
            <a:normAutofit fontScale="32500" lnSpcReduction="20000"/>
          </a:bodyPr>
          <a:lstStyle/>
          <a:p>
            <a:pPr algn="l" rtl="0" eaLnBrk="1" hangingPunct="1">
              <a:lnSpc>
                <a:spcPct val="90000"/>
              </a:lnSpc>
              <a:buClr>
                <a:schemeClr val="tx1"/>
              </a:buClr>
            </a:pPr>
            <a:endParaRPr lang="en-US" altLang="he-IL" b="1" dirty="0"/>
          </a:p>
          <a:p>
            <a:pPr algn="l" rtl="0" eaLnBrk="1" hangingPunct="1">
              <a:lnSpc>
                <a:spcPct val="90000"/>
              </a:lnSpc>
              <a:buClr>
                <a:schemeClr val="tx1"/>
              </a:buClr>
            </a:pPr>
            <a:endParaRPr lang="en-US" altLang="he-IL" dirty="0"/>
          </a:p>
          <a:p>
            <a:pPr algn="l" rtl="0"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he-IL" dirty="0"/>
              <a:t> </a:t>
            </a:r>
            <a:endParaRPr lang="he-IL" altLang="he-IL" dirty="0"/>
          </a:p>
          <a:p>
            <a:pPr algn="l" rtl="0"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endParaRPr lang="he-IL" altLang="he-IL" sz="2399" dirty="0"/>
          </a:p>
          <a:p>
            <a:pPr algn="l" rtl="0"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he-IL" sz="9797" dirty="0"/>
              <a:t>(C</a:t>
            </a:r>
            <a:r>
              <a:rPr lang="en-US" altLang="he-IL" sz="9797" baseline="-25000" dirty="0"/>
              <a:t>1</a:t>
            </a:r>
            <a:r>
              <a:rPr lang="en-US" altLang="he-IL" sz="9797" dirty="0"/>
              <a:t>-C’</a:t>
            </a:r>
            <a:r>
              <a:rPr lang="en-US" altLang="he-IL" sz="9797" baseline="-25000" dirty="0"/>
              <a:t>1</a:t>
            </a:r>
            <a:r>
              <a:rPr lang="en-US" altLang="he-IL" sz="9797" dirty="0"/>
              <a:t>)</a:t>
            </a:r>
            <a:r>
              <a:rPr lang="en-US" altLang="he-IL" sz="9797" baseline="30000" dirty="0"/>
              <a:t>2</a:t>
            </a:r>
            <a:r>
              <a:rPr lang="en-US" altLang="he-IL" sz="9797" dirty="0"/>
              <a:t>/C’</a:t>
            </a:r>
            <a:r>
              <a:rPr lang="en-US" altLang="he-IL" sz="9797" baseline="-25000" dirty="0"/>
              <a:t>1</a:t>
            </a:r>
            <a:r>
              <a:rPr lang="en-US" altLang="he-IL" sz="9797" dirty="0"/>
              <a:t>+(T</a:t>
            </a:r>
            <a:r>
              <a:rPr lang="en-US" altLang="he-IL" sz="9797" baseline="-25000" dirty="0"/>
              <a:t>1</a:t>
            </a:r>
            <a:r>
              <a:rPr lang="en-US" altLang="he-IL" sz="9797" dirty="0"/>
              <a:t>-T’</a:t>
            </a:r>
            <a:r>
              <a:rPr lang="en-US" altLang="he-IL" sz="9797" baseline="-25000" dirty="0"/>
              <a:t>1</a:t>
            </a:r>
            <a:r>
              <a:rPr lang="en-US" altLang="he-IL" sz="9797" dirty="0"/>
              <a:t>)</a:t>
            </a:r>
            <a:r>
              <a:rPr lang="en-US" altLang="he-IL" sz="9797" baseline="30000" dirty="0"/>
              <a:t>2</a:t>
            </a:r>
            <a:r>
              <a:rPr lang="en-US" altLang="he-IL" sz="9797" dirty="0"/>
              <a:t>/T’</a:t>
            </a:r>
            <a:r>
              <a:rPr lang="en-US" altLang="he-IL" sz="9797" baseline="-25000" dirty="0"/>
              <a:t>1 </a:t>
            </a:r>
            <a:r>
              <a:rPr lang="en-US" altLang="he-IL" sz="9797" dirty="0"/>
              <a:t>+(St</a:t>
            </a:r>
            <a:r>
              <a:rPr lang="en-US" altLang="he-IL" sz="9797" baseline="-25000" dirty="0"/>
              <a:t>1</a:t>
            </a:r>
            <a:r>
              <a:rPr lang="en-US" altLang="he-IL" sz="9797" dirty="0"/>
              <a:t>-St’</a:t>
            </a:r>
            <a:r>
              <a:rPr lang="en-US" altLang="he-IL" sz="9797" baseline="-25000" dirty="0"/>
              <a:t>1</a:t>
            </a:r>
            <a:r>
              <a:rPr lang="en-US" altLang="he-IL" sz="9797" dirty="0"/>
              <a:t>)</a:t>
            </a:r>
            <a:r>
              <a:rPr lang="en-US" altLang="he-IL" sz="9797" baseline="30000" dirty="0"/>
              <a:t>2</a:t>
            </a:r>
            <a:r>
              <a:rPr lang="en-US" altLang="he-IL" sz="9797" dirty="0"/>
              <a:t>/St’</a:t>
            </a:r>
            <a:r>
              <a:rPr lang="en-US" altLang="he-IL" sz="9797" baseline="-25000" dirty="0"/>
              <a:t>1 </a:t>
            </a:r>
            <a:r>
              <a:rPr lang="en-US" altLang="he-IL" sz="9797" dirty="0"/>
              <a:t>+(Sh</a:t>
            </a:r>
            <a:r>
              <a:rPr lang="en-US" altLang="he-IL" sz="9797" baseline="-25000" dirty="0"/>
              <a:t>1</a:t>
            </a:r>
            <a:r>
              <a:rPr lang="en-US" altLang="he-IL" sz="9797" dirty="0"/>
              <a:t>-Sh’</a:t>
            </a:r>
            <a:r>
              <a:rPr lang="en-US" altLang="he-IL" sz="9797" baseline="-25000" dirty="0"/>
              <a:t>1</a:t>
            </a:r>
            <a:r>
              <a:rPr lang="en-US" altLang="he-IL" sz="9797" dirty="0"/>
              <a:t>)</a:t>
            </a:r>
            <a:r>
              <a:rPr lang="en-US" altLang="he-IL" sz="9797" baseline="30000" dirty="0"/>
              <a:t>2</a:t>
            </a:r>
            <a:r>
              <a:rPr lang="en-US" altLang="he-IL" sz="9797" dirty="0"/>
              <a:t>/Sh’</a:t>
            </a:r>
            <a:r>
              <a:rPr lang="en-US" altLang="he-IL" sz="9797" baseline="-25000" dirty="0"/>
              <a:t>1 </a:t>
            </a:r>
            <a:r>
              <a:rPr lang="en-US" altLang="he-IL" sz="9797" dirty="0"/>
              <a:t>+</a:t>
            </a:r>
          </a:p>
          <a:p>
            <a:pPr algn="l" rtl="0"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endParaRPr lang="en-US" altLang="he-IL" sz="9797" dirty="0"/>
          </a:p>
          <a:p>
            <a:pPr algn="l" rtl="0"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he-IL" sz="9797" dirty="0"/>
              <a:t>  (C</a:t>
            </a:r>
            <a:r>
              <a:rPr lang="en-US" altLang="he-IL" sz="9797" baseline="-25000" dirty="0"/>
              <a:t>2</a:t>
            </a:r>
            <a:r>
              <a:rPr lang="en-US" altLang="he-IL" sz="9797" dirty="0"/>
              <a:t>-C’</a:t>
            </a:r>
            <a:r>
              <a:rPr lang="en-US" altLang="he-IL" sz="9797" baseline="-25000" dirty="0"/>
              <a:t>2</a:t>
            </a:r>
            <a:r>
              <a:rPr lang="en-US" altLang="he-IL" sz="9797" dirty="0"/>
              <a:t>)</a:t>
            </a:r>
            <a:r>
              <a:rPr lang="en-US" altLang="he-IL" sz="9797" baseline="30000" dirty="0"/>
              <a:t>2</a:t>
            </a:r>
            <a:r>
              <a:rPr lang="en-US" altLang="he-IL" sz="9797" dirty="0"/>
              <a:t>/C’</a:t>
            </a:r>
            <a:r>
              <a:rPr lang="en-US" altLang="he-IL" sz="9797" baseline="-25000" dirty="0"/>
              <a:t>2</a:t>
            </a:r>
            <a:r>
              <a:rPr lang="en-US" altLang="he-IL" sz="9797" dirty="0"/>
              <a:t>+(T</a:t>
            </a:r>
            <a:r>
              <a:rPr lang="en-US" altLang="he-IL" sz="9797" baseline="-25000" dirty="0"/>
              <a:t>2</a:t>
            </a:r>
            <a:r>
              <a:rPr lang="en-US" altLang="he-IL" sz="9797" dirty="0"/>
              <a:t>-T’</a:t>
            </a:r>
            <a:r>
              <a:rPr lang="en-US" altLang="he-IL" sz="9797" baseline="-25000" dirty="0"/>
              <a:t>2</a:t>
            </a:r>
            <a:r>
              <a:rPr lang="en-US" altLang="he-IL" sz="9797" dirty="0"/>
              <a:t>)</a:t>
            </a:r>
            <a:r>
              <a:rPr lang="en-US" altLang="he-IL" sz="9797" baseline="30000" dirty="0"/>
              <a:t>2</a:t>
            </a:r>
            <a:r>
              <a:rPr lang="en-US" altLang="he-IL" sz="9797" dirty="0"/>
              <a:t>/T’</a:t>
            </a:r>
            <a:r>
              <a:rPr lang="en-US" altLang="he-IL" sz="9797" baseline="-25000" dirty="0"/>
              <a:t>2 </a:t>
            </a:r>
            <a:r>
              <a:rPr lang="en-US" altLang="he-IL" sz="9797" dirty="0"/>
              <a:t>+(St</a:t>
            </a:r>
            <a:r>
              <a:rPr lang="en-US" altLang="he-IL" sz="9797" baseline="-25000" dirty="0"/>
              <a:t>2</a:t>
            </a:r>
            <a:r>
              <a:rPr lang="en-US" altLang="he-IL" sz="9797" dirty="0"/>
              <a:t>-St’</a:t>
            </a:r>
            <a:r>
              <a:rPr lang="en-US" altLang="he-IL" sz="9797" baseline="-25000" dirty="0"/>
              <a:t>2</a:t>
            </a:r>
            <a:r>
              <a:rPr lang="en-US" altLang="he-IL" sz="9797" dirty="0"/>
              <a:t>)</a:t>
            </a:r>
            <a:r>
              <a:rPr lang="en-US" altLang="he-IL" sz="9797" baseline="30000" dirty="0"/>
              <a:t>2</a:t>
            </a:r>
            <a:r>
              <a:rPr lang="en-US" altLang="he-IL" sz="9797" dirty="0"/>
              <a:t>/St’</a:t>
            </a:r>
            <a:r>
              <a:rPr lang="en-US" altLang="he-IL" sz="9797" baseline="-25000" dirty="0"/>
              <a:t>2 </a:t>
            </a:r>
            <a:r>
              <a:rPr lang="en-US" altLang="he-IL" sz="9797" dirty="0"/>
              <a:t>+(Sh</a:t>
            </a:r>
            <a:r>
              <a:rPr lang="en-US" altLang="he-IL" sz="9797" baseline="-25000" dirty="0"/>
              <a:t>2</a:t>
            </a:r>
            <a:r>
              <a:rPr lang="en-US" altLang="he-IL" sz="9797" dirty="0"/>
              <a:t>-Sh’</a:t>
            </a:r>
            <a:r>
              <a:rPr lang="en-US" altLang="he-IL" sz="9797" baseline="-25000" dirty="0"/>
              <a:t>2</a:t>
            </a:r>
            <a:r>
              <a:rPr lang="en-US" altLang="he-IL" sz="9797" dirty="0"/>
              <a:t>)</a:t>
            </a:r>
            <a:r>
              <a:rPr lang="en-US" altLang="he-IL" sz="9797" baseline="30000" dirty="0"/>
              <a:t>2</a:t>
            </a:r>
            <a:r>
              <a:rPr lang="en-US" altLang="he-IL" sz="9797" dirty="0"/>
              <a:t>/Sh’</a:t>
            </a:r>
            <a:r>
              <a:rPr lang="en-US" altLang="he-IL" sz="9797" baseline="-25000" dirty="0"/>
              <a:t>2 </a:t>
            </a:r>
            <a:r>
              <a:rPr lang="en-US" altLang="he-IL" sz="9797" dirty="0"/>
              <a:t>+</a:t>
            </a:r>
          </a:p>
          <a:p>
            <a:pPr algn="l" rtl="0"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br>
              <a:rPr lang="en-US" altLang="he-IL" sz="9797" dirty="0"/>
            </a:br>
            <a:endParaRPr lang="en-US" altLang="he-IL" sz="9797" dirty="0"/>
          </a:p>
          <a:p>
            <a:pPr algn="l" rtl="0"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he-IL" sz="9797" dirty="0"/>
              <a:t>  (C</a:t>
            </a:r>
            <a:r>
              <a:rPr lang="en-US" altLang="he-IL" sz="9797" baseline="-25000" dirty="0"/>
              <a:t>3</a:t>
            </a:r>
            <a:r>
              <a:rPr lang="en-US" altLang="he-IL" sz="9797" dirty="0"/>
              <a:t>-C’</a:t>
            </a:r>
            <a:r>
              <a:rPr lang="en-US" altLang="he-IL" sz="9797" baseline="-25000" dirty="0"/>
              <a:t>3</a:t>
            </a:r>
            <a:r>
              <a:rPr lang="en-US" altLang="he-IL" sz="9797" dirty="0"/>
              <a:t>)</a:t>
            </a:r>
            <a:r>
              <a:rPr lang="en-US" altLang="he-IL" sz="9797" baseline="30000" dirty="0"/>
              <a:t>2</a:t>
            </a:r>
            <a:r>
              <a:rPr lang="en-US" altLang="he-IL" sz="9797" dirty="0"/>
              <a:t>/C’</a:t>
            </a:r>
            <a:r>
              <a:rPr lang="en-US" altLang="he-IL" sz="9797" baseline="-25000" dirty="0"/>
              <a:t>3</a:t>
            </a:r>
            <a:r>
              <a:rPr lang="en-US" altLang="he-IL" sz="9797" dirty="0"/>
              <a:t>+(T</a:t>
            </a:r>
            <a:r>
              <a:rPr lang="en-US" altLang="he-IL" sz="9797" baseline="-25000" dirty="0"/>
              <a:t>3</a:t>
            </a:r>
            <a:r>
              <a:rPr lang="en-US" altLang="he-IL" sz="9797" dirty="0"/>
              <a:t>-T’</a:t>
            </a:r>
            <a:r>
              <a:rPr lang="en-US" altLang="he-IL" sz="9797" baseline="-25000" dirty="0"/>
              <a:t>3</a:t>
            </a:r>
            <a:r>
              <a:rPr lang="en-US" altLang="he-IL" sz="9797" dirty="0"/>
              <a:t>)</a:t>
            </a:r>
            <a:r>
              <a:rPr lang="en-US" altLang="he-IL" sz="9797" baseline="30000" dirty="0"/>
              <a:t>2</a:t>
            </a:r>
            <a:r>
              <a:rPr lang="en-US" altLang="he-IL" sz="9797" dirty="0"/>
              <a:t>/T’</a:t>
            </a:r>
            <a:r>
              <a:rPr lang="en-US" altLang="he-IL" sz="9797" baseline="-25000" dirty="0"/>
              <a:t>3 </a:t>
            </a:r>
            <a:r>
              <a:rPr lang="en-US" altLang="he-IL" sz="9797" dirty="0"/>
              <a:t>+(St</a:t>
            </a:r>
            <a:r>
              <a:rPr lang="en-US" altLang="he-IL" sz="9797" baseline="-25000" dirty="0"/>
              <a:t>3</a:t>
            </a:r>
            <a:r>
              <a:rPr lang="en-US" altLang="he-IL" sz="9797" dirty="0"/>
              <a:t>-St’</a:t>
            </a:r>
            <a:r>
              <a:rPr lang="en-US" altLang="he-IL" sz="9797" baseline="-25000" dirty="0"/>
              <a:t>3</a:t>
            </a:r>
            <a:r>
              <a:rPr lang="en-US" altLang="he-IL" sz="9797" dirty="0"/>
              <a:t>)</a:t>
            </a:r>
            <a:r>
              <a:rPr lang="en-US" altLang="he-IL" sz="9797" baseline="30000" dirty="0"/>
              <a:t>2</a:t>
            </a:r>
            <a:r>
              <a:rPr lang="en-US" altLang="he-IL" sz="9797" dirty="0"/>
              <a:t>/St’</a:t>
            </a:r>
            <a:r>
              <a:rPr lang="en-US" altLang="he-IL" sz="9797" baseline="-25000" dirty="0"/>
              <a:t>3 </a:t>
            </a:r>
            <a:r>
              <a:rPr lang="en-US" altLang="he-IL" sz="9797" dirty="0"/>
              <a:t>+(Sh</a:t>
            </a:r>
            <a:r>
              <a:rPr lang="en-US" altLang="he-IL" sz="9797" baseline="-25000" dirty="0"/>
              <a:t>3</a:t>
            </a:r>
            <a:r>
              <a:rPr lang="en-US" altLang="he-IL" sz="9797" dirty="0"/>
              <a:t>-Sh’</a:t>
            </a:r>
            <a:r>
              <a:rPr lang="en-US" altLang="he-IL" sz="9797" baseline="-25000" dirty="0"/>
              <a:t>3</a:t>
            </a:r>
            <a:r>
              <a:rPr lang="en-US" altLang="he-IL" sz="9797" dirty="0"/>
              <a:t>)</a:t>
            </a:r>
            <a:r>
              <a:rPr lang="en-US" altLang="he-IL" sz="9797" baseline="30000" dirty="0"/>
              <a:t>2</a:t>
            </a:r>
            <a:r>
              <a:rPr lang="en-US" altLang="he-IL" sz="9797" dirty="0"/>
              <a:t>/Sh’</a:t>
            </a:r>
            <a:r>
              <a:rPr lang="en-US" altLang="he-IL" sz="9797" baseline="-25000" dirty="0"/>
              <a:t>3</a:t>
            </a:r>
            <a:endParaRPr lang="en-US" altLang="he-IL" sz="9797" dirty="0"/>
          </a:p>
          <a:p>
            <a:pPr algn="l" rtl="0" eaLnBrk="1" hangingPunct="1">
              <a:lnSpc>
                <a:spcPct val="90000"/>
              </a:lnSpc>
            </a:pPr>
            <a:endParaRPr lang="en-US" altLang="he-IL" b="1" dirty="0"/>
          </a:p>
          <a:p>
            <a:pPr algn="l" rtl="0" eaLnBrk="1" hangingPunct="1">
              <a:lnSpc>
                <a:spcPct val="90000"/>
              </a:lnSpc>
              <a:buFontTx/>
              <a:buNone/>
            </a:pPr>
            <a:endParaRPr lang="en-US" altLang="he-IL" b="1" dirty="0"/>
          </a:p>
          <a:p>
            <a:pPr algn="l" rtl="0" eaLnBrk="1" hangingPunct="1">
              <a:lnSpc>
                <a:spcPct val="90000"/>
              </a:lnSpc>
            </a:pPr>
            <a:endParaRPr lang="en-US" altLang="he-IL" b="1" dirty="0"/>
          </a:p>
          <a:p>
            <a:pPr algn="l" rtl="0" eaLnBrk="1" hangingPunct="1">
              <a:lnSpc>
                <a:spcPct val="90000"/>
              </a:lnSpc>
              <a:buFontTx/>
              <a:buNone/>
            </a:pPr>
            <a:r>
              <a:rPr lang="en-US" altLang="he-IL" b="1" dirty="0">
                <a:solidFill>
                  <a:srgbClr val="CC0066"/>
                </a:solidFill>
              </a:rPr>
              <a:t>             </a:t>
            </a:r>
            <a:endParaRPr lang="he-IL" altLang="he-IL" b="1" dirty="0"/>
          </a:p>
        </p:txBody>
      </p:sp>
      <p:sp>
        <p:nvSpPr>
          <p:cNvPr id="21508" name="AutoShape 21"/>
          <p:cNvSpPr>
            <a:spLocks/>
          </p:cNvSpPr>
          <p:nvPr/>
        </p:nvSpPr>
        <p:spPr bwMode="auto">
          <a:xfrm rot="5400000">
            <a:off x="5333200" y="-2147892"/>
            <a:ext cx="175130" cy="9468850"/>
          </a:xfrm>
          <a:prstGeom prst="leftBrace">
            <a:avLst>
              <a:gd name="adj1" fmla="val 22264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endParaRPr lang="en-US" altLang="he-IL" sz="1799"/>
          </a:p>
        </p:txBody>
      </p:sp>
      <p:sp>
        <p:nvSpPr>
          <p:cNvPr id="21509" name="Text Box 22"/>
          <p:cNvSpPr txBox="1">
            <a:spLocks noChangeArrowheads="1"/>
          </p:cNvSpPr>
          <p:nvPr/>
        </p:nvSpPr>
        <p:spPr bwMode="auto">
          <a:xfrm>
            <a:off x="4964480" y="2112084"/>
            <a:ext cx="988755" cy="368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he-IL" sz="1799" dirty="0"/>
              <a:t>Sunny</a:t>
            </a:r>
          </a:p>
        </p:txBody>
      </p:sp>
      <p:sp>
        <p:nvSpPr>
          <p:cNvPr id="21510" name="AutoShape 24"/>
          <p:cNvSpPr>
            <a:spLocks/>
          </p:cNvSpPr>
          <p:nvPr/>
        </p:nvSpPr>
        <p:spPr bwMode="auto">
          <a:xfrm rot="5400000">
            <a:off x="5263140" y="-321637"/>
            <a:ext cx="391436" cy="9529448"/>
          </a:xfrm>
          <a:prstGeom prst="rightBrace">
            <a:avLst>
              <a:gd name="adj1" fmla="val 49277"/>
              <a:gd name="adj2" fmla="val 4998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endParaRPr lang="en-US" altLang="he-IL" sz="1799"/>
          </a:p>
        </p:txBody>
      </p:sp>
      <p:sp>
        <p:nvSpPr>
          <p:cNvPr id="21511" name="Text Box 25"/>
          <p:cNvSpPr txBox="1">
            <a:spLocks noChangeArrowheads="1"/>
          </p:cNvSpPr>
          <p:nvPr/>
        </p:nvSpPr>
        <p:spPr bwMode="auto">
          <a:xfrm>
            <a:off x="5098064" y="4619779"/>
            <a:ext cx="1110961" cy="369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he-IL" sz="1799"/>
              <a:t>Windy</a:t>
            </a:r>
          </a:p>
        </p:txBody>
      </p:sp>
      <p:sp>
        <p:nvSpPr>
          <p:cNvPr id="21512" name="AutoShape 26"/>
          <p:cNvSpPr>
            <a:spLocks/>
          </p:cNvSpPr>
          <p:nvPr/>
        </p:nvSpPr>
        <p:spPr bwMode="auto">
          <a:xfrm rot="5400000">
            <a:off x="5360167" y="897215"/>
            <a:ext cx="309626" cy="9667958"/>
          </a:xfrm>
          <a:prstGeom prst="rightBrace">
            <a:avLst>
              <a:gd name="adj1" fmla="val 49277"/>
              <a:gd name="adj2" fmla="val 4998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endParaRPr lang="en-US" altLang="he-IL" sz="1799"/>
          </a:p>
        </p:txBody>
      </p:sp>
      <p:sp>
        <p:nvSpPr>
          <p:cNvPr id="21513" name="Text Box 27"/>
          <p:cNvSpPr txBox="1">
            <a:spLocks noChangeArrowheads="1"/>
          </p:cNvSpPr>
          <p:nvPr/>
        </p:nvSpPr>
        <p:spPr bwMode="auto">
          <a:xfrm>
            <a:off x="5098063" y="5886008"/>
            <a:ext cx="912574" cy="36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he-IL" sz="1799" dirty="0"/>
              <a:t>Rainy</a:t>
            </a:r>
          </a:p>
        </p:txBody>
      </p:sp>
      <p:sp>
        <p:nvSpPr>
          <p:cNvPr id="21514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24AAA254-6BD9-4B90-A2B0-9CE6F61738C9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137</a:t>
            </a:fld>
            <a:endParaRPr lang="en-US" altLang="he-IL" sz="1400"/>
          </a:p>
        </p:txBody>
      </p:sp>
      <p:graphicFrame>
        <p:nvGraphicFramePr>
          <p:cNvPr id="28" name="Object 5"/>
          <p:cNvGraphicFramePr>
            <a:graphicFrameLocks noChangeAspect="1"/>
          </p:cNvGraphicFramePr>
          <p:nvPr>
            <p:extLst/>
          </p:nvPr>
        </p:nvGraphicFramePr>
        <p:xfrm>
          <a:off x="3124200" y="649988"/>
          <a:ext cx="5129930" cy="105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name="משוואה" r:id="rId4" imgW="2336800" imgH="482600" progId="Equation.3">
                  <p:embed/>
                </p:oleObj>
              </mc:Choice>
              <mc:Fallback>
                <p:oleObj name="משוואה" r:id="rId4" imgW="2336800" imgH="482600" progId="Equation.3">
                  <p:embed/>
                  <p:pic>
                    <p:nvPicPr>
                      <p:cNvPr id="2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649988"/>
                        <a:ext cx="5129930" cy="1059387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567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19"/>
          <p:cNvSpPr>
            <a:spLocks noGrp="1" noChangeArrowheads="1"/>
          </p:cNvSpPr>
          <p:nvPr>
            <p:ph type="body" sz="half" idx="1"/>
          </p:nvPr>
        </p:nvSpPr>
        <p:spPr>
          <a:xfrm>
            <a:off x="1600200" y="1270518"/>
            <a:ext cx="10221992" cy="5038206"/>
          </a:xfrm>
        </p:spPr>
        <p:txBody>
          <a:bodyPr>
            <a:normAutofit fontScale="85000" lnSpcReduction="20000"/>
          </a:bodyPr>
          <a:lstStyle/>
          <a:p>
            <a:pPr marL="0" indent="0">
              <a:buClr>
                <a:schemeClr val="tx1"/>
              </a:buClr>
              <a:buNone/>
            </a:pPr>
            <a:endParaRPr lang="en-US" altLang="he-IL" b="1" dirty="0"/>
          </a:p>
          <a:p>
            <a:pPr algn="l" rtl="0" eaLnBrk="1" hangingPunct="1">
              <a:lnSpc>
                <a:spcPct val="90000"/>
              </a:lnSpc>
              <a:buClr>
                <a:schemeClr val="tx1"/>
              </a:buClr>
            </a:pPr>
            <a:endParaRPr lang="en-US" altLang="he-IL" b="1" dirty="0"/>
          </a:p>
          <a:p>
            <a:pPr algn="l" rtl="0" eaLnBrk="1" hangingPunct="1">
              <a:lnSpc>
                <a:spcPct val="170000"/>
              </a:lnSpc>
              <a:buClr>
                <a:schemeClr val="tx1"/>
              </a:buClr>
            </a:pP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 </a:t>
            </a:r>
            <a:r>
              <a:rPr lang="en-US" altLang="he-IL" dirty="0"/>
              <a:t>= </a:t>
            </a:r>
            <a:r>
              <a:rPr lang="en-US" altLang="he-IL" sz="2399" dirty="0"/>
              <a:t>(1-1.8)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/1.8+(2-0.6)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/0.6+(0-0.3)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/0.3+(0-0.3)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/0.3+</a:t>
            </a:r>
            <a:br>
              <a:rPr lang="en-US" altLang="he-IL" sz="2399" dirty="0"/>
            </a:br>
            <a:r>
              <a:rPr lang="en-US" altLang="he-IL" sz="2399" dirty="0"/>
              <a:t>+(3-2.4)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/2.4+(1-0.4)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/0.4+(0-0.4)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/0.4+(0-0.8)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/0.8+</a:t>
            </a:r>
          </a:p>
          <a:p>
            <a:pPr algn="l" rtl="0"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br>
              <a:rPr lang="en-US" altLang="he-IL" sz="2399" dirty="0"/>
            </a:br>
            <a:endParaRPr lang="he-IL" altLang="he-IL" sz="2399" dirty="0"/>
          </a:p>
          <a:p>
            <a:pPr algn="l" rtl="0"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he-IL" sz="2399" dirty="0"/>
              <a:t>+(2-1.8)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/1.8+(1-0.3)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/0.3+(0-0.6)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/0.6+(0-0.3)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/0.3 = </a:t>
            </a:r>
            <a:r>
              <a:rPr lang="en-US" altLang="he-IL" sz="2399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9.027</a:t>
            </a:r>
          </a:p>
          <a:p>
            <a:pPr algn="l" rtl="0" eaLnBrk="1" hangingPunct="1">
              <a:lnSpc>
                <a:spcPct val="90000"/>
              </a:lnSpc>
            </a:pPr>
            <a:endParaRPr lang="en-US" altLang="he-IL" dirty="0"/>
          </a:p>
          <a:p>
            <a:pPr algn="l" rtl="0" eaLnBrk="1" hangingPunct="1">
              <a:lnSpc>
                <a:spcPct val="90000"/>
              </a:lnSpc>
            </a:pPr>
            <a:endParaRPr lang="en-US" altLang="he-IL" dirty="0"/>
          </a:p>
          <a:p>
            <a:pPr marL="0" indent="0">
              <a:buNone/>
            </a:pPr>
            <a:endParaRPr lang="he-IL" altLang="he-IL" dirty="0">
              <a:solidFill>
                <a:srgbClr val="CC0066"/>
              </a:solidFill>
            </a:endParaRPr>
          </a:p>
          <a:p>
            <a:pPr algn="l" rtl="0" eaLnBrk="1" hangingPunct="1">
              <a:lnSpc>
                <a:spcPct val="90000"/>
              </a:lnSpc>
            </a:pPr>
            <a:endParaRPr lang="he-IL" altLang="he-IL" dirty="0">
              <a:solidFill>
                <a:srgbClr val="CC0066"/>
              </a:solidFill>
            </a:endParaRPr>
          </a:p>
          <a:p>
            <a:pPr algn="l" rtl="0" eaLnBrk="1" hangingPunct="1">
              <a:lnSpc>
                <a:spcPct val="90000"/>
              </a:lnSpc>
            </a:pPr>
            <a:r>
              <a:rPr lang="en-US" altLang="he-IL" dirty="0">
                <a:solidFill>
                  <a:srgbClr val="CC0066"/>
                </a:solidFill>
              </a:rPr>
              <a:t> </a:t>
            </a:r>
            <a:r>
              <a:rPr lang="en-US" altLang="he-IL" sz="2400" dirty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he-I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reject the null hypothesis and </a:t>
            </a:r>
            <a:r>
              <a:rPr lang="en-US" altLang="he-I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split the Weather node.</a:t>
            </a:r>
            <a:endParaRPr lang="he-IL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555" name="Object 5"/>
          <p:cNvGraphicFramePr>
            <a:graphicFrameLocks noGrp="1" noChangeAspect="1"/>
          </p:cNvGraphicFramePr>
          <p:nvPr>
            <p:ph sz="quarter" idx="3"/>
            <p:extLst/>
          </p:nvPr>
        </p:nvGraphicFramePr>
        <p:xfrm>
          <a:off x="3105971" y="5037993"/>
          <a:ext cx="4886639" cy="46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6" name="Equation" r:id="rId4" imgW="2387600" imgH="228600" progId="Equation.3">
                  <p:embed/>
                </p:oleObj>
              </mc:Choice>
              <mc:Fallback>
                <p:oleObj name="Equation" r:id="rId4" imgW="2387600" imgH="228600" progId="Equation.3">
                  <p:embed/>
                  <p:pic>
                    <p:nvPicPr>
                      <p:cNvPr id="2355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5971" y="5037993"/>
                        <a:ext cx="4886639" cy="46819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1" name="AutoShape 21"/>
          <p:cNvSpPr>
            <a:spLocks/>
          </p:cNvSpPr>
          <p:nvPr/>
        </p:nvSpPr>
        <p:spPr bwMode="auto">
          <a:xfrm rot="5400000">
            <a:off x="5994458" y="-1027391"/>
            <a:ext cx="79354" cy="6277070"/>
          </a:xfrm>
          <a:prstGeom prst="leftBrace">
            <a:avLst>
              <a:gd name="adj1" fmla="val 22350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he-IL" sz="1799"/>
          </a:p>
        </p:txBody>
      </p:sp>
      <p:sp>
        <p:nvSpPr>
          <p:cNvPr id="23562" name="Text Box 22"/>
          <p:cNvSpPr txBox="1">
            <a:spLocks noChangeArrowheads="1"/>
          </p:cNvSpPr>
          <p:nvPr/>
        </p:nvSpPr>
        <p:spPr bwMode="auto">
          <a:xfrm>
            <a:off x="5680289" y="1654432"/>
            <a:ext cx="838691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1799" dirty="0"/>
              <a:t>Sunny</a:t>
            </a:r>
          </a:p>
        </p:txBody>
      </p:sp>
      <p:sp>
        <p:nvSpPr>
          <p:cNvPr id="23563" name="AutoShape 24"/>
          <p:cNvSpPr>
            <a:spLocks/>
          </p:cNvSpPr>
          <p:nvPr/>
        </p:nvSpPr>
        <p:spPr bwMode="auto">
          <a:xfrm rot="5400000">
            <a:off x="4767601" y="-174461"/>
            <a:ext cx="292024" cy="6626825"/>
          </a:xfrm>
          <a:prstGeom prst="rightBrace">
            <a:avLst>
              <a:gd name="adj1" fmla="val 49301"/>
              <a:gd name="adj2" fmla="val 4998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he-IL" sz="1799"/>
          </a:p>
        </p:txBody>
      </p:sp>
      <p:sp>
        <p:nvSpPr>
          <p:cNvPr id="23564" name="Text Box 25"/>
          <p:cNvSpPr txBox="1">
            <a:spLocks noChangeArrowheads="1"/>
          </p:cNvSpPr>
          <p:nvPr/>
        </p:nvSpPr>
        <p:spPr bwMode="auto">
          <a:xfrm>
            <a:off x="4224128" y="3294487"/>
            <a:ext cx="1091825" cy="36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1799" dirty="0"/>
              <a:t>Windy</a:t>
            </a:r>
          </a:p>
        </p:txBody>
      </p:sp>
      <p:sp>
        <p:nvSpPr>
          <p:cNvPr id="23565" name="AutoShape 26"/>
          <p:cNvSpPr>
            <a:spLocks/>
          </p:cNvSpPr>
          <p:nvPr/>
        </p:nvSpPr>
        <p:spPr bwMode="auto">
          <a:xfrm rot="5400000">
            <a:off x="4500534" y="1176778"/>
            <a:ext cx="277740" cy="6345541"/>
          </a:xfrm>
          <a:prstGeom prst="rightBrace">
            <a:avLst>
              <a:gd name="adj1" fmla="val 49301"/>
              <a:gd name="adj2" fmla="val 4998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he-IL" sz="1799"/>
          </a:p>
        </p:txBody>
      </p:sp>
      <p:sp>
        <p:nvSpPr>
          <p:cNvPr id="23566" name="Text Box 27"/>
          <p:cNvSpPr txBox="1">
            <a:spLocks noChangeArrowheads="1"/>
          </p:cNvSpPr>
          <p:nvPr/>
        </p:nvSpPr>
        <p:spPr bwMode="auto">
          <a:xfrm>
            <a:off x="4312667" y="4523051"/>
            <a:ext cx="774571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1799" dirty="0"/>
              <a:t>Rainy</a:t>
            </a:r>
          </a:p>
        </p:txBody>
      </p:sp>
      <p:pic>
        <p:nvPicPr>
          <p:cNvPr id="4103" name="Picture 30" descr="MCj04298270000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30" y="5506183"/>
            <a:ext cx="843971" cy="103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Slide Number Placeholder 1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2121A29F-BA04-4C5A-AE01-9BFC1D8E9BE1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138</a:t>
            </a:fld>
            <a:endParaRPr lang="en-US" altLang="he-IL" sz="1400"/>
          </a:p>
        </p:txBody>
      </p:sp>
      <p:graphicFrame>
        <p:nvGraphicFramePr>
          <p:cNvPr id="18" name="Object 5"/>
          <p:cNvGraphicFramePr>
            <a:graphicFrameLocks noChangeAspect="1"/>
          </p:cNvGraphicFramePr>
          <p:nvPr>
            <p:extLst/>
          </p:nvPr>
        </p:nvGraphicFramePr>
        <p:xfrm>
          <a:off x="1532839" y="488161"/>
          <a:ext cx="4826331" cy="996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7" name="משוואה" r:id="rId7" imgW="2336800" imgH="482600" progId="Equation.3">
                  <p:embed/>
                </p:oleObj>
              </mc:Choice>
              <mc:Fallback>
                <p:oleObj name="משוואה" r:id="rId7" imgW="2336800" imgH="482600" progId="Equation.3">
                  <p:embed/>
                  <p:pic>
                    <p:nvPicPr>
                      <p:cNvPr id="1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2839" y="488161"/>
                        <a:ext cx="4826331" cy="99669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523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447800" y="930086"/>
            <a:ext cx="10264264" cy="5378638"/>
          </a:xfrm>
        </p:spPr>
        <p:txBody>
          <a:bodyPr>
            <a:normAutofit fontScale="55000" lnSpcReduction="20000"/>
          </a:bodyPr>
          <a:lstStyle/>
          <a:p>
            <a:pPr algn="l" rtl="0" eaLnBrk="1" hangingPunct="1">
              <a:lnSpc>
                <a:spcPct val="80000"/>
              </a:lnSpc>
              <a:buClr>
                <a:schemeClr val="tx1"/>
              </a:buClr>
            </a:pPr>
            <a:endParaRPr lang="en-US" altLang="he-IL" sz="2399" b="1" dirty="0"/>
          </a:p>
          <a:p>
            <a:pPr lvl="1" algn="l" rtl="0" eaLnBrk="1" hangingPunct="1">
              <a:lnSpc>
                <a:spcPct val="17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he-IL" sz="3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Parents = Yes: </a:t>
            </a:r>
            <a:r>
              <a:rPr lang="en-US" altLang="he-IL" sz="3800" dirty="0"/>
              <a:t>C</a:t>
            </a:r>
            <a:r>
              <a:rPr lang="en-US" altLang="he-IL" sz="3800" baseline="-25000" dirty="0"/>
              <a:t>1 </a:t>
            </a:r>
            <a:r>
              <a:rPr lang="en-US" altLang="he-IL" sz="3800" dirty="0"/>
              <a:t>= 5, T</a:t>
            </a:r>
            <a:r>
              <a:rPr lang="en-US" altLang="he-IL" sz="3800" baseline="-25000" dirty="0"/>
              <a:t>1</a:t>
            </a:r>
            <a:r>
              <a:rPr lang="en-US" altLang="he-IL" sz="3800" dirty="0"/>
              <a:t>=0, St</a:t>
            </a:r>
            <a:r>
              <a:rPr lang="en-US" altLang="he-IL" sz="3800" baseline="-25000" dirty="0"/>
              <a:t>1</a:t>
            </a:r>
            <a:r>
              <a:rPr lang="en-US" altLang="he-IL" sz="3800" dirty="0"/>
              <a:t>=0, Sh</a:t>
            </a:r>
            <a:r>
              <a:rPr lang="en-US" altLang="he-IL" sz="3800" baseline="-25000" dirty="0"/>
              <a:t>1</a:t>
            </a:r>
            <a:r>
              <a:rPr lang="en-US" altLang="he-IL" sz="3800" dirty="0"/>
              <a:t>=0</a:t>
            </a:r>
          </a:p>
          <a:p>
            <a:pPr lvl="2" algn="l" rtl="0" eaLnBrk="1" hangingPunct="1">
              <a:lnSpc>
                <a:spcPct val="170000"/>
              </a:lnSpc>
              <a:buClr>
                <a:schemeClr val="tx1"/>
              </a:buClr>
            </a:pPr>
            <a:r>
              <a:rPr lang="en-US" altLang="he-IL" sz="3400" dirty="0"/>
              <a:t>C’</a:t>
            </a:r>
            <a:r>
              <a:rPr lang="en-US" altLang="he-IL" sz="3400" baseline="-25000" dirty="0"/>
              <a:t>1</a:t>
            </a:r>
            <a:r>
              <a:rPr lang="en-US" altLang="he-IL" sz="3400" dirty="0"/>
              <a:t>=(6/10)*(5)=3, T’</a:t>
            </a:r>
            <a:r>
              <a:rPr lang="en-US" altLang="he-IL" sz="3400" baseline="-25000" dirty="0"/>
              <a:t>1</a:t>
            </a:r>
            <a:r>
              <a:rPr lang="en-US" altLang="he-IL" sz="3400" dirty="0"/>
              <a:t>=(2/10)*(5)=1</a:t>
            </a:r>
          </a:p>
          <a:p>
            <a:pPr lvl="2" algn="l" rtl="0" eaLnBrk="1" hangingPunct="1">
              <a:lnSpc>
                <a:spcPct val="170000"/>
              </a:lnSpc>
              <a:buClr>
                <a:schemeClr val="tx1"/>
              </a:buClr>
            </a:pPr>
            <a:r>
              <a:rPr lang="en-US" altLang="he-IL" sz="3400" dirty="0"/>
              <a:t>St’</a:t>
            </a:r>
            <a:r>
              <a:rPr lang="en-US" altLang="he-IL" sz="3400" baseline="-25000" dirty="0"/>
              <a:t>1</a:t>
            </a:r>
            <a:r>
              <a:rPr lang="en-US" altLang="he-IL" sz="3400" dirty="0"/>
              <a:t>=(1/10)*(5)=0.5, Sh’</a:t>
            </a:r>
            <a:r>
              <a:rPr lang="en-US" altLang="he-IL" sz="3400" baseline="-25000" dirty="0"/>
              <a:t>1</a:t>
            </a:r>
            <a:r>
              <a:rPr lang="en-US" altLang="he-IL" sz="3400" dirty="0"/>
              <a:t>=(1/10)*(5)=0.5</a:t>
            </a:r>
            <a:endParaRPr lang="en-US" altLang="he-IL" sz="38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7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he-IL" sz="3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Parents = No: </a:t>
            </a:r>
            <a:r>
              <a:rPr lang="en-US" altLang="he-IL" sz="3800" dirty="0"/>
              <a:t>C</a:t>
            </a:r>
            <a:r>
              <a:rPr lang="en-US" altLang="he-IL" sz="3800" baseline="-25000" dirty="0"/>
              <a:t>2 </a:t>
            </a:r>
            <a:r>
              <a:rPr lang="en-US" altLang="he-IL" sz="3800" dirty="0"/>
              <a:t>= 1, T</a:t>
            </a:r>
            <a:r>
              <a:rPr lang="en-US" altLang="he-IL" sz="3800" baseline="-25000" dirty="0"/>
              <a:t>2</a:t>
            </a:r>
            <a:r>
              <a:rPr lang="en-US" altLang="he-IL" sz="3800" dirty="0"/>
              <a:t>=2, St</a:t>
            </a:r>
            <a:r>
              <a:rPr lang="en-US" altLang="he-IL" sz="3800" baseline="-25000" dirty="0"/>
              <a:t>2</a:t>
            </a:r>
            <a:r>
              <a:rPr lang="en-US" altLang="he-IL" sz="3800" dirty="0"/>
              <a:t>=1, Sh</a:t>
            </a:r>
            <a:r>
              <a:rPr lang="en-US" altLang="he-IL" sz="3800" baseline="-25000" dirty="0"/>
              <a:t>2</a:t>
            </a:r>
            <a:r>
              <a:rPr lang="en-US" altLang="he-IL" sz="3800" dirty="0"/>
              <a:t>=1</a:t>
            </a:r>
          </a:p>
          <a:p>
            <a:pPr lvl="2" algn="l" rtl="0" eaLnBrk="1" hangingPunct="1">
              <a:lnSpc>
                <a:spcPct val="170000"/>
              </a:lnSpc>
              <a:buClr>
                <a:schemeClr val="tx1"/>
              </a:buClr>
            </a:pPr>
            <a:r>
              <a:rPr lang="en-US" altLang="he-IL" sz="3400" dirty="0"/>
              <a:t>C’</a:t>
            </a:r>
            <a:r>
              <a:rPr lang="en-US" altLang="he-IL" sz="3400" baseline="-25000" dirty="0"/>
              <a:t>2</a:t>
            </a:r>
            <a:r>
              <a:rPr lang="en-US" altLang="he-IL" sz="3400" dirty="0"/>
              <a:t>=(6/10)*(5)=3, T’</a:t>
            </a:r>
            <a:r>
              <a:rPr lang="en-US" altLang="he-IL" sz="3400" baseline="-25000" dirty="0"/>
              <a:t>2</a:t>
            </a:r>
            <a:r>
              <a:rPr lang="en-US" altLang="he-IL" sz="3400" dirty="0"/>
              <a:t>=(2/10)*(5)=1</a:t>
            </a:r>
          </a:p>
          <a:p>
            <a:pPr lvl="2" algn="l" rtl="0" eaLnBrk="1" hangingPunct="1">
              <a:lnSpc>
                <a:spcPct val="170000"/>
              </a:lnSpc>
              <a:buClr>
                <a:schemeClr val="tx1"/>
              </a:buClr>
            </a:pPr>
            <a:r>
              <a:rPr lang="en-US" altLang="he-IL" sz="3400" dirty="0"/>
              <a:t>St’</a:t>
            </a:r>
            <a:r>
              <a:rPr lang="en-US" altLang="he-IL" sz="3400" baseline="-25000" dirty="0"/>
              <a:t>2</a:t>
            </a:r>
            <a:r>
              <a:rPr lang="en-US" altLang="he-IL" sz="3400" dirty="0"/>
              <a:t>=(1/10)*(5)=0.5, Sh’</a:t>
            </a:r>
            <a:r>
              <a:rPr lang="en-US" altLang="he-IL" sz="3400" baseline="-25000" dirty="0"/>
              <a:t>2</a:t>
            </a:r>
            <a:r>
              <a:rPr lang="en-US" altLang="he-IL" sz="3400" dirty="0"/>
              <a:t>=(1/10)*(5)=0.5</a:t>
            </a:r>
            <a:endParaRPr lang="en-US" altLang="he-IL" sz="1500" dirty="0"/>
          </a:p>
          <a:p>
            <a:pPr algn="l" rtl="0" eaLnBrk="1" hangingPunct="1">
              <a:lnSpc>
                <a:spcPct val="170000"/>
              </a:lnSpc>
              <a:buClr>
                <a:schemeClr val="tx1"/>
              </a:buClr>
            </a:pPr>
            <a:r>
              <a:rPr lang="en-US" altLang="he-IL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 = </a:t>
            </a:r>
            <a:r>
              <a:rPr lang="en-US" altLang="he-IL" sz="3800" dirty="0"/>
              <a:t>(5-3)</a:t>
            </a:r>
            <a:r>
              <a:rPr lang="en-US" altLang="he-IL" sz="3800" baseline="30000" dirty="0"/>
              <a:t>2</a:t>
            </a:r>
            <a:r>
              <a:rPr lang="en-US" altLang="he-IL" sz="3800" dirty="0"/>
              <a:t>/3+(0-1)</a:t>
            </a:r>
            <a:r>
              <a:rPr lang="en-US" altLang="he-IL" sz="3800" baseline="30000" dirty="0"/>
              <a:t> 2</a:t>
            </a:r>
            <a:r>
              <a:rPr lang="en-US" altLang="he-IL" sz="3800" dirty="0"/>
              <a:t>/1+(0-0.5)</a:t>
            </a:r>
            <a:r>
              <a:rPr lang="en-US" altLang="he-IL" sz="3800" baseline="30000" dirty="0"/>
              <a:t> 2</a:t>
            </a:r>
            <a:r>
              <a:rPr lang="en-US" altLang="he-IL" sz="3800" dirty="0"/>
              <a:t>/0.5+(0-0.5)</a:t>
            </a:r>
            <a:r>
              <a:rPr lang="en-US" altLang="he-IL" sz="3800" baseline="30000" dirty="0"/>
              <a:t> 2</a:t>
            </a:r>
            <a:r>
              <a:rPr lang="en-US" altLang="he-IL" sz="3800" dirty="0"/>
              <a:t>/0.5+</a:t>
            </a:r>
            <a:br>
              <a:rPr lang="en-US" altLang="he-IL" sz="3800" dirty="0"/>
            </a:br>
            <a:r>
              <a:rPr lang="en-US" altLang="he-IL" sz="3800" dirty="0"/>
              <a:t>+(1-3)</a:t>
            </a:r>
            <a:r>
              <a:rPr lang="en-US" altLang="he-IL" sz="3800" baseline="30000" dirty="0"/>
              <a:t> 2</a:t>
            </a:r>
            <a:r>
              <a:rPr lang="en-US" altLang="he-IL" sz="3800" dirty="0"/>
              <a:t>/3+(2-1)</a:t>
            </a:r>
            <a:r>
              <a:rPr lang="en-US" altLang="he-IL" sz="3800" baseline="30000" dirty="0"/>
              <a:t> 2</a:t>
            </a:r>
            <a:r>
              <a:rPr lang="en-US" altLang="he-IL" sz="3800" dirty="0"/>
              <a:t>/1+(1-0.5)</a:t>
            </a:r>
            <a:r>
              <a:rPr lang="en-US" altLang="he-IL" sz="3800" baseline="30000" dirty="0"/>
              <a:t> 2</a:t>
            </a:r>
            <a:r>
              <a:rPr lang="en-US" altLang="he-IL" sz="3800" dirty="0"/>
              <a:t>/0.5+(1-0.5)</a:t>
            </a:r>
            <a:r>
              <a:rPr lang="en-US" altLang="he-IL" sz="3800" baseline="30000" dirty="0"/>
              <a:t> 2</a:t>
            </a:r>
            <a:r>
              <a:rPr lang="en-US" altLang="he-IL" sz="3800" dirty="0"/>
              <a:t>/0.5 = </a:t>
            </a:r>
            <a:r>
              <a:rPr lang="en-US" altLang="he-IL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6.66</a:t>
            </a:r>
          </a:p>
          <a:p>
            <a:r>
              <a:rPr lang="en-US" altLang="he-IL" sz="3600" dirty="0">
                <a:solidFill>
                  <a:srgbClr val="CC0066"/>
                </a:solidFill>
              </a:rPr>
              <a:t> </a:t>
            </a:r>
            <a:r>
              <a:rPr lang="en-US" altLang="he-IL" sz="4400" dirty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he-IL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he-IL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en-US" altLang="he-IL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reject the null hypothesis and </a:t>
            </a:r>
            <a:r>
              <a:rPr lang="en-US" altLang="he-IL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en-US" altLang="he-IL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split the Parents node.</a:t>
            </a:r>
            <a:endParaRPr lang="he-IL" altLang="he-IL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>
              <a:lnSpc>
                <a:spcPct val="80000"/>
              </a:lnSpc>
            </a:pPr>
            <a:endParaRPr lang="en-US" altLang="he-IL" sz="2399" b="1" dirty="0"/>
          </a:p>
        </p:txBody>
      </p:sp>
      <p:graphicFrame>
        <p:nvGraphicFramePr>
          <p:cNvPr id="25604" name="Object 8"/>
          <p:cNvGraphicFramePr>
            <a:graphicFrameLocks noGrp="1" noChangeAspect="1"/>
          </p:cNvGraphicFramePr>
          <p:nvPr>
            <p:ph sz="quarter" idx="3"/>
            <p:extLst/>
          </p:nvPr>
        </p:nvGraphicFramePr>
        <p:xfrm>
          <a:off x="8382001" y="2438400"/>
          <a:ext cx="2951981" cy="623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6" name="Equation" r:id="rId4" imgW="1079500" imgH="228600" progId="Equation.3">
                  <p:embed/>
                </p:oleObj>
              </mc:Choice>
              <mc:Fallback>
                <p:oleObj name="Equation" r:id="rId4" imgW="1079500" imgH="228600" progId="Equation.3">
                  <p:embed/>
                  <p:pic>
                    <p:nvPicPr>
                      <p:cNvPr id="2560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1" y="2438400"/>
                        <a:ext cx="2951981" cy="62372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05" name="Picture 9" descr="MCj04298270000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83825"/>
            <a:ext cx="803656" cy="982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43CA9241-B392-4823-9B8C-7E4628335814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139</a:t>
            </a:fld>
            <a:endParaRPr lang="en-US" altLang="he-IL" sz="1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9440656" y="620033"/>
          <a:ext cx="2026662" cy="13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7" name="משוואה" r:id="rId7" imgW="1028254" imgH="672808" progId="Equation.3">
                  <p:embed/>
                </p:oleObj>
              </mc:Choice>
              <mc:Fallback>
                <p:oleObj name="משוואה" r:id="rId7" imgW="1028254" imgH="672808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0656" y="620033"/>
                        <a:ext cx="2026662" cy="1338807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/>
          </p:nvPr>
        </p:nvGraphicFramePr>
        <p:xfrm>
          <a:off x="8686801" y="4785853"/>
          <a:ext cx="2895599" cy="597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8" name="משוואה" r:id="rId9" imgW="2336800" imgH="482600" progId="Equation.3">
                  <p:embed/>
                </p:oleObj>
              </mc:Choice>
              <mc:Fallback>
                <p:oleObj name="משוואה" r:id="rId9" imgW="2336800" imgH="482600" progId="Equation.3">
                  <p:embed/>
                  <p:pic>
                    <p:nvPicPr>
                      <p:cNvPr id="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6801" y="4785853"/>
                        <a:ext cx="2895599" cy="59797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958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title"/>
          </p:nvPr>
        </p:nvSpPr>
        <p:spPr>
          <a:xfrm>
            <a:off x="1601371" y="152400"/>
            <a:ext cx="10969943" cy="1143000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Entropy - Illustration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496218" y="2327564"/>
            <a:ext cx="2666305" cy="2410785"/>
            <a:chOff x="1872" y="2304"/>
            <a:chExt cx="1680" cy="1519"/>
          </a:xfrm>
          <a:solidFill>
            <a:srgbClr val="FF0000"/>
          </a:solidFill>
        </p:grpSpPr>
        <p:sp>
          <p:nvSpPr>
            <p:cNvPr id="12316" name="Rectangle 7"/>
            <p:cNvSpPr>
              <a:spLocks noChangeArrowheads="1"/>
            </p:cNvSpPr>
            <p:nvPr/>
          </p:nvSpPr>
          <p:spPr bwMode="auto">
            <a:xfrm>
              <a:off x="2784" y="2784"/>
              <a:ext cx="96" cy="86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he-IL" altLang="he-IL" sz="1799"/>
            </a:p>
          </p:txBody>
        </p:sp>
        <p:sp>
          <p:nvSpPr>
            <p:cNvPr id="12317" name="Rectangle 8"/>
            <p:cNvSpPr>
              <a:spLocks noChangeArrowheads="1"/>
            </p:cNvSpPr>
            <p:nvPr/>
          </p:nvSpPr>
          <p:spPr bwMode="auto">
            <a:xfrm>
              <a:off x="2592" y="3408"/>
              <a:ext cx="96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he-IL" altLang="he-IL" sz="1799"/>
            </a:p>
          </p:txBody>
        </p:sp>
        <p:sp>
          <p:nvSpPr>
            <p:cNvPr id="12318" name="Rectangle 9"/>
            <p:cNvSpPr>
              <a:spLocks noChangeArrowheads="1"/>
            </p:cNvSpPr>
            <p:nvPr/>
          </p:nvSpPr>
          <p:spPr bwMode="auto">
            <a:xfrm>
              <a:off x="2400" y="3504"/>
              <a:ext cx="96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he-IL" altLang="he-IL" sz="1799"/>
            </a:p>
          </p:txBody>
        </p:sp>
        <p:grpSp>
          <p:nvGrpSpPr>
            <p:cNvPr id="12319" name="Group 10"/>
            <p:cNvGrpSpPr>
              <a:grpSpLocks/>
            </p:cNvGrpSpPr>
            <p:nvPr/>
          </p:nvGrpSpPr>
          <p:grpSpPr bwMode="auto">
            <a:xfrm>
              <a:off x="1872" y="2304"/>
              <a:ext cx="1680" cy="1519"/>
              <a:chOff x="1872" y="2304"/>
              <a:chExt cx="1680" cy="1519"/>
            </a:xfrm>
            <a:grpFill/>
          </p:grpSpPr>
          <p:pic>
            <p:nvPicPr>
              <p:cNvPr id="12322" name="Picture 11" descr="txp_fi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2" y="2400"/>
                <a:ext cx="326" cy="15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2323" name="Group 12"/>
              <p:cNvGrpSpPr>
                <a:grpSpLocks/>
              </p:cNvGrpSpPr>
              <p:nvPr/>
            </p:nvGrpSpPr>
            <p:grpSpPr bwMode="auto">
              <a:xfrm>
                <a:off x="2256" y="2304"/>
                <a:ext cx="1296" cy="1344"/>
                <a:chOff x="672" y="2016"/>
                <a:chExt cx="1296" cy="1344"/>
              </a:xfrm>
              <a:grpFill/>
            </p:grpSpPr>
            <p:sp>
              <p:nvSpPr>
                <p:cNvPr id="12325" name="Line 13"/>
                <p:cNvSpPr>
                  <a:spLocks noChangeShapeType="1"/>
                </p:cNvSpPr>
                <p:nvPr/>
              </p:nvSpPr>
              <p:spPr bwMode="auto">
                <a:xfrm>
                  <a:off x="672" y="2016"/>
                  <a:ext cx="0" cy="1344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xtLst/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he-IL" sz="1799"/>
                </a:p>
              </p:txBody>
            </p:sp>
            <p:sp>
              <p:nvSpPr>
                <p:cNvPr id="12326" name="Line 14"/>
                <p:cNvSpPr>
                  <a:spLocks noChangeShapeType="1"/>
                </p:cNvSpPr>
                <p:nvPr/>
              </p:nvSpPr>
              <p:spPr bwMode="auto">
                <a:xfrm>
                  <a:off x="672" y="3360"/>
                  <a:ext cx="1296" cy="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/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he-IL" sz="1799"/>
                </a:p>
              </p:txBody>
            </p:sp>
          </p:grpSp>
          <p:pic>
            <p:nvPicPr>
              <p:cNvPr id="12324" name="Picture 15" descr="txp_fi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8" y="3744"/>
                <a:ext cx="96" cy="7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320" name="Rectangle 16"/>
            <p:cNvSpPr>
              <a:spLocks noChangeArrowheads="1"/>
            </p:cNvSpPr>
            <p:nvPr/>
          </p:nvSpPr>
          <p:spPr bwMode="auto">
            <a:xfrm>
              <a:off x="3168" y="3504"/>
              <a:ext cx="96" cy="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he-IL" altLang="he-IL" sz="1799"/>
            </a:p>
          </p:txBody>
        </p:sp>
        <p:sp>
          <p:nvSpPr>
            <p:cNvPr id="12321" name="Rectangle 17"/>
            <p:cNvSpPr>
              <a:spLocks noChangeArrowheads="1"/>
            </p:cNvSpPr>
            <p:nvPr/>
          </p:nvSpPr>
          <p:spPr bwMode="auto">
            <a:xfrm>
              <a:off x="2976" y="3408"/>
              <a:ext cx="96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he-IL" altLang="he-IL" sz="1799"/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7010163" y="2327564"/>
            <a:ext cx="2666305" cy="2410785"/>
            <a:chOff x="3456" y="2304"/>
            <a:chExt cx="1680" cy="1519"/>
          </a:xfrm>
          <a:solidFill>
            <a:srgbClr val="FF0000"/>
          </a:solidFill>
        </p:grpSpPr>
        <p:grpSp>
          <p:nvGrpSpPr>
            <p:cNvPr id="12310" name="Group 19"/>
            <p:cNvGrpSpPr>
              <a:grpSpLocks/>
            </p:cNvGrpSpPr>
            <p:nvPr/>
          </p:nvGrpSpPr>
          <p:grpSpPr bwMode="auto">
            <a:xfrm>
              <a:off x="3840" y="2304"/>
              <a:ext cx="1296" cy="1344"/>
              <a:chOff x="672" y="2016"/>
              <a:chExt cx="1296" cy="1344"/>
            </a:xfrm>
            <a:grpFill/>
          </p:grpSpPr>
          <p:sp>
            <p:nvSpPr>
              <p:cNvPr id="12314" name="Line 20"/>
              <p:cNvSpPr>
                <a:spLocks noChangeShapeType="1"/>
              </p:cNvSpPr>
              <p:nvPr/>
            </p:nvSpPr>
            <p:spPr bwMode="auto">
              <a:xfrm>
                <a:off x="672" y="2016"/>
                <a:ext cx="0" cy="13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xtLst/>
            </p:spPr>
            <p:txBody>
              <a:bodyPr/>
              <a:lstStyle/>
              <a:p>
                <a:pPr eaLnBrk="1" hangingPunct="1">
                  <a:defRPr/>
                </a:pPr>
                <a:endParaRPr lang="he-IL" sz="1799"/>
              </a:p>
            </p:txBody>
          </p:sp>
          <p:sp>
            <p:nvSpPr>
              <p:cNvPr id="12315" name="Line 21"/>
              <p:cNvSpPr>
                <a:spLocks noChangeShapeType="1"/>
              </p:cNvSpPr>
              <p:nvPr/>
            </p:nvSpPr>
            <p:spPr bwMode="auto">
              <a:xfrm>
                <a:off x="672" y="3360"/>
                <a:ext cx="129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/>
            </p:spPr>
            <p:txBody>
              <a:bodyPr/>
              <a:lstStyle/>
              <a:p>
                <a:pPr eaLnBrk="1" hangingPunct="1">
                  <a:defRPr/>
                </a:pPr>
                <a:endParaRPr lang="he-IL" sz="1799"/>
              </a:p>
            </p:txBody>
          </p:sp>
        </p:grpSp>
        <p:sp>
          <p:nvSpPr>
            <p:cNvPr id="12311" name="Rectangle 22"/>
            <p:cNvSpPr>
              <a:spLocks noChangeArrowheads="1"/>
            </p:cNvSpPr>
            <p:nvPr/>
          </p:nvSpPr>
          <p:spPr bwMode="auto">
            <a:xfrm>
              <a:off x="4368" y="2352"/>
              <a:ext cx="96" cy="1296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he-IL" altLang="he-IL" sz="1799"/>
            </a:p>
          </p:txBody>
        </p:sp>
        <p:pic>
          <p:nvPicPr>
            <p:cNvPr id="12312" name="Picture 23" descr="txp_fi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" y="3744"/>
              <a:ext cx="96" cy="7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13" name="Picture 24" descr="txp_fi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2400"/>
              <a:ext cx="326" cy="1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1982273" y="2327563"/>
            <a:ext cx="2666305" cy="2385392"/>
            <a:chOff x="288" y="2304"/>
            <a:chExt cx="1680" cy="1503"/>
          </a:xfrm>
          <a:solidFill>
            <a:srgbClr val="FF0000"/>
          </a:solidFill>
        </p:grpSpPr>
        <p:grpSp>
          <p:nvGrpSpPr>
            <p:cNvPr id="12300" name="Group 28"/>
            <p:cNvGrpSpPr>
              <a:grpSpLocks/>
            </p:cNvGrpSpPr>
            <p:nvPr/>
          </p:nvGrpSpPr>
          <p:grpSpPr bwMode="auto">
            <a:xfrm>
              <a:off x="672" y="2304"/>
              <a:ext cx="1296" cy="1344"/>
              <a:chOff x="672" y="2016"/>
              <a:chExt cx="1296" cy="1344"/>
            </a:xfrm>
            <a:grpFill/>
          </p:grpSpPr>
          <p:sp>
            <p:nvSpPr>
              <p:cNvPr id="12308" name="Line 29"/>
              <p:cNvSpPr>
                <a:spLocks noChangeShapeType="1"/>
              </p:cNvSpPr>
              <p:nvPr/>
            </p:nvSpPr>
            <p:spPr bwMode="auto">
              <a:xfrm>
                <a:off x="672" y="2016"/>
                <a:ext cx="0" cy="134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xtLst/>
            </p:spPr>
            <p:txBody>
              <a:bodyPr/>
              <a:lstStyle/>
              <a:p>
                <a:pPr eaLnBrk="1" hangingPunct="1">
                  <a:defRPr/>
                </a:pPr>
                <a:endParaRPr lang="he-IL" sz="1799"/>
              </a:p>
            </p:txBody>
          </p:sp>
          <p:sp>
            <p:nvSpPr>
              <p:cNvPr id="12309" name="Line 30"/>
              <p:cNvSpPr>
                <a:spLocks noChangeShapeType="1"/>
              </p:cNvSpPr>
              <p:nvPr/>
            </p:nvSpPr>
            <p:spPr bwMode="auto">
              <a:xfrm>
                <a:off x="672" y="3360"/>
                <a:ext cx="129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/>
            </p:spPr>
            <p:txBody>
              <a:bodyPr/>
              <a:lstStyle/>
              <a:p>
                <a:pPr eaLnBrk="1" hangingPunct="1">
                  <a:defRPr/>
                </a:pPr>
                <a:endParaRPr lang="he-IL" sz="1799"/>
              </a:p>
            </p:txBody>
          </p:sp>
        </p:grpSp>
        <p:sp>
          <p:nvSpPr>
            <p:cNvPr id="12301" name="Rectangle 31"/>
            <p:cNvSpPr>
              <a:spLocks noChangeArrowheads="1"/>
            </p:cNvSpPr>
            <p:nvPr/>
          </p:nvSpPr>
          <p:spPr bwMode="auto">
            <a:xfrm>
              <a:off x="768" y="3168"/>
              <a:ext cx="96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he-IL" altLang="he-IL" sz="1799"/>
            </a:p>
          </p:txBody>
        </p:sp>
        <p:sp>
          <p:nvSpPr>
            <p:cNvPr id="12302" name="Rectangle 32"/>
            <p:cNvSpPr>
              <a:spLocks noChangeArrowheads="1"/>
            </p:cNvSpPr>
            <p:nvPr/>
          </p:nvSpPr>
          <p:spPr bwMode="auto">
            <a:xfrm>
              <a:off x="960" y="3168"/>
              <a:ext cx="96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he-IL" altLang="he-IL" sz="1799"/>
            </a:p>
          </p:txBody>
        </p:sp>
        <p:sp>
          <p:nvSpPr>
            <p:cNvPr id="12303" name="Rectangle 33"/>
            <p:cNvSpPr>
              <a:spLocks noChangeArrowheads="1"/>
            </p:cNvSpPr>
            <p:nvPr/>
          </p:nvSpPr>
          <p:spPr bwMode="auto">
            <a:xfrm>
              <a:off x="1152" y="3168"/>
              <a:ext cx="96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he-IL" altLang="he-IL" sz="1799"/>
            </a:p>
          </p:txBody>
        </p:sp>
        <p:sp>
          <p:nvSpPr>
            <p:cNvPr id="12304" name="Rectangle 34"/>
            <p:cNvSpPr>
              <a:spLocks noChangeArrowheads="1"/>
            </p:cNvSpPr>
            <p:nvPr/>
          </p:nvSpPr>
          <p:spPr bwMode="auto">
            <a:xfrm>
              <a:off x="1344" y="3168"/>
              <a:ext cx="96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he-IL" altLang="he-IL" sz="1799"/>
            </a:p>
          </p:txBody>
        </p:sp>
        <p:sp>
          <p:nvSpPr>
            <p:cNvPr id="12305" name="Rectangle 35"/>
            <p:cNvSpPr>
              <a:spLocks noChangeArrowheads="1"/>
            </p:cNvSpPr>
            <p:nvPr/>
          </p:nvSpPr>
          <p:spPr bwMode="auto">
            <a:xfrm>
              <a:off x="1536" y="3168"/>
              <a:ext cx="96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defRPr/>
              </a:pPr>
              <a:endParaRPr lang="he-IL" altLang="he-IL" sz="1799"/>
            </a:p>
          </p:txBody>
        </p:sp>
        <p:pic>
          <p:nvPicPr>
            <p:cNvPr id="12306" name="Picture 36" descr="txp_fi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2400"/>
              <a:ext cx="326" cy="1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07" name="Picture 37" descr="txp_fi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" y="3728"/>
              <a:ext cx="96" cy="7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439353" y="4837743"/>
            <a:ext cx="2209225" cy="466603"/>
            <a:chOff x="2628214" y="4837742"/>
            <a:chExt cx="2209225" cy="466603"/>
          </a:xfrm>
        </p:grpSpPr>
        <p:sp>
          <p:nvSpPr>
            <p:cNvPr id="17413" name="Text Box 25"/>
            <p:cNvSpPr txBox="1">
              <a:spLocks noChangeArrowheads="1"/>
            </p:cNvSpPr>
            <p:nvPr/>
          </p:nvSpPr>
          <p:spPr bwMode="auto">
            <a:xfrm>
              <a:off x="2628214" y="4837742"/>
              <a:ext cx="2209225" cy="466603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he-IL" sz="2399" b="1"/>
                <a:t>Highest</a:t>
              </a:r>
            </a:p>
          </p:txBody>
        </p:sp>
        <p:pic>
          <p:nvPicPr>
            <p:cNvPr id="17416" name="Picture 38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7205" y="4948636"/>
              <a:ext cx="837982" cy="30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7543423" y="4863092"/>
            <a:ext cx="2209225" cy="466603"/>
            <a:chOff x="7618015" y="4866902"/>
            <a:chExt cx="2209225" cy="466603"/>
          </a:xfrm>
        </p:grpSpPr>
        <p:sp>
          <p:nvSpPr>
            <p:cNvPr id="17414" name="Text Box 26"/>
            <p:cNvSpPr txBox="1">
              <a:spLocks noChangeArrowheads="1"/>
            </p:cNvSpPr>
            <p:nvPr/>
          </p:nvSpPr>
          <p:spPr bwMode="auto">
            <a:xfrm>
              <a:off x="7618015" y="4866902"/>
              <a:ext cx="2209225" cy="466603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he-IL" sz="2399" b="1" dirty="0"/>
                <a:t>Lowest</a:t>
              </a:r>
            </a:p>
          </p:txBody>
        </p:sp>
        <p:pic>
          <p:nvPicPr>
            <p:cNvPr id="17417" name="Picture 39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4988" y="4955779"/>
              <a:ext cx="837982" cy="30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419" name="מציין מיקום של מספר שקופית 3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FFB25C3-9DA8-4A65-AA70-C10F4DAD2CA0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he-IL" sz="1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1888FD-2BAA-4973-BCDC-53606B244957}" type="datetime1">
              <a:rPr lang="en-US" smtClean="0"/>
              <a:t>10/30/2021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1212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47886" y="919818"/>
            <a:ext cx="10409555" cy="5730969"/>
          </a:xfrm>
        </p:spPr>
        <p:txBody>
          <a:bodyPr>
            <a:normAutofit/>
          </a:bodyPr>
          <a:lstStyle/>
          <a:p>
            <a:pPr lvl="1" algn="l" rtl="0" eaLnBrk="1" hangingPunct="1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he-IL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 = Rich: </a:t>
            </a:r>
            <a:r>
              <a:rPr lang="en-US" altLang="he-IL" dirty="0"/>
              <a:t>C</a:t>
            </a:r>
            <a:r>
              <a:rPr lang="en-US" altLang="he-IL" baseline="-25000" dirty="0"/>
              <a:t>1 </a:t>
            </a:r>
            <a:r>
              <a:rPr lang="en-US" altLang="he-IL" dirty="0"/>
              <a:t>= 3, T</a:t>
            </a:r>
            <a:r>
              <a:rPr lang="en-US" altLang="he-IL" baseline="-25000" dirty="0"/>
              <a:t>1</a:t>
            </a:r>
            <a:r>
              <a:rPr lang="en-US" altLang="he-IL" dirty="0"/>
              <a:t>=2, St</a:t>
            </a:r>
            <a:r>
              <a:rPr lang="en-US" altLang="he-IL" baseline="-25000" dirty="0"/>
              <a:t>1</a:t>
            </a:r>
            <a:r>
              <a:rPr lang="en-US" altLang="he-IL" dirty="0"/>
              <a:t>=1, Sh</a:t>
            </a:r>
            <a:r>
              <a:rPr lang="en-US" altLang="he-IL" baseline="-25000" dirty="0"/>
              <a:t>1</a:t>
            </a:r>
            <a:r>
              <a:rPr lang="en-US" altLang="he-IL" dirty="0"/>
              <a:t>=1</a:t>
            </a:r>
          </a:p>
          <a:p>
            <a:pPr lvl="2" algn="l" rtl="0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he-IL" dirty="0"/>
              <a:t>C’</a:t>
            </a:r>
            <a:r>
              <a:rPr lang="en-US" altLang="he-IL" baseline="-25000" dirty="0"/>
              <a:t>1</a:t>
            </a:r>
            <a:r>
              <a:rPr lang="en-US" altLang="he-IL" dirty="0"/>
              <a:t>=(6/10)*(3+2+1+1)=4.2, T’</a:t>
            </a:r>
            <a:r>
              <a:rPr lang="en-US" altLang="he-IL" baseline="-25000" dirty="0"/>
              <a:t>1</a:t>
            </a:r>
            <a:r>
              <a:rPr lang="en-US" altLang="he-IL" dirty="0"/>
              <a:t>=(2/10)*(7)=1.4</a:t>
            </a:r>
          </a:p>
          <a:p>
            <a:pPr lvl="2" algn="l" rtl="0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he-IL" dirty="0"/>
              <a:t>St’</a:t>
            </a:r>
            <a:r>
              <a:rPr lang="en-US" altLang="he-IL" baseline="-25000" dirty="0"/>
              <a:t>1</a:t>
            </a:r>
            <a:r>
              <a:rPr lang="en-US" altLang="he-IL" dirty="0"/>
              <a:t>=(1/10)*(7)=0.7, Sh’</a:t>
            </a:r>
            <a:r>
              <a:rPr lang="en-US" altLang="he-IL" baseline="-25000" dirty="0"/>
              <a:t>1</a:t>
            </a:r>
            <a:r>
              <a:rPr lang="en-US" altLang="he-IL" dirty="0"/>
              <a:t>=(1/10)*(7)=0.7</a:t>
            </a:r>
            <a:endParaRPr lang="he-IL" altLang="he-IL" dirty="0"/>
          </a:p>
          <a:p>
            <a:pPr lvl="1" algn="l" rtl="0" eaLnBrk="1" hangingPunct="1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he-IL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Money = Poor: </a:t>
            </a:r>
            <a:r>
              <a:rPr lang="en-US" altLang="he-IL" dirty="0"/>
              <a:t>C</a:t>
            </a:r>
            <a:r>
              <a:rPr lang="en-US" altLang="he-IL" baseline="-25000" dirty="0"/>
              <a:t>2 </a:t>
            </a:r>
            <a:r>
              <a:rPr lang="en-US" altLang="he-IL" dirty="0"/>
              <a:t>= 3, T</a:t>
            </a:r>
            <a:r>
              <a:rPr lang="en-US" altLang="he-IL" baseline="-25000" dirty="0"/>
              <a:t>2</a:t>
            </a:r>
            <a:r>
              <a:rPr lang="en-US" altLang="he-IL" dirty="0"/>
              <a:t>=0, St</a:t>
            </a:r>
            <a:r>
              <a:rPr lang="en-US" altLang="he-IL" baseline="-25000" dirty="0"/>
              <a:t>2</a:t>
            </a:r>
            <a:r>
              <a:rPr lang="en-US" altLang="he-IL" dirty="0"/>
              <a:t>=0, Sh</a:t>
            </a:r>
            <a:r>
              <a:rPr lang="en-US" altLang="he-IL" baseline="-25000" dirty="0"/>
              <a:t>2</a:t>
            </a:r>
            <a:r>
              <a:rPr lang="en-US" altLang="he-IL" dirty="0"/>
              <a:t>=0</a:t>
            </a:r>
          </a:p>
          <a:p>
            <a:pPr lvl="2" algn="l" rtl="0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he-IL" dirty="0"/>
              <a:t>C’</a:t>
            </a:r>
            <a:r>
              <a:rPr lang="en-US" altLang="he-IL" baseline="-25000" dirty="0"/>
              <a:t>2</a:t>
            </a:r>
            <a:r>
              <a:rPr lang="en-US" altLang="he-IL" dirty="0"/>
              <a:t>=(6/10)*(3)=1.8, T’</a:t>
            </a:r>
            <a:r>
              <a:rPr lang="en-US" altLang="he-IL" baseline="-25000" dirty="0"/>
              <a:t>2</a:t>
            </a:r>
            <a:r>
              <a:rPr lang="en-US" altLang="he-IL" dirty="0"/>
              <a:t>=(2/10)*(3)=0.6</a:t>
            </a:r>
          </a:p>
          <a:p>
            <a:pPr lvl="2" algn="l" rtl="0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he-IL" dirty="0"/>
              <a:t>St’</a:t>
            </a:r>
            <a:r>
              <a:rPr lang="en-US" altLang="he-IL" baseline="-25000" dirty="0"/>
              <a:t>2</a:t>
            </a:r>
            <a:r>
              <a:rPr lang="en-US" altLang="he-IL" dirty="0"/>
              <a:t>=(1/10)*(3)=0.3, Sh’</a:t>
            </a:r>
            <a:r>
              <a:rPr lang="en-US" altLang="he-IL" baseline="-25000" dirty="0"/>
              <a:t>2</a:t>
            </a:r>
            <a:r>
              <a:rPr lang="en-US" altLang="he-IL" dirty="0"/>
              <a:t>=(1/10)*(3)=0.3</a:t>
            </a:r>
            <a:endParaRPr lang="he-IL" altLang="he-IL" dirty="0"/>
          </a:p>
          <a:p>
            <a:pPr algn="l" rtl="0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he-IL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</a:t>
            </a:r>
            <a:r>
              <a:rPr lang="en-US" altLang="he-IL" sz="2399" dirty="0"/>
              <a:t> = (3-4.2)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/4.2+(2-1.4)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/1.4+(1-0.7)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/0.7+(1-0.7)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/0.7+(3-1.8)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/1.8 + (0-0.6)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/0.6+(0-0.3)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/0.3 +(0-0.3)</a:t>
            </a:r>
            <a:r>
              <a:rPr lang="en-US" altLang="he-IL" sz="2399" baseline="30000" dirty="0"/>
              <a:t>2</a:t>
            </a:r>
            <a:r>
              <a:rPr lang="en-US" altLang="he-IL" sz="2399" dirty="0"/>
              <a:t>/0.3 = </a:t>
            </a:r>
            <a:r>
              <a:rPr lang="en-US" altLang="he-IL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2.85</a:t>
            </a:r>
          </a:p>
          <a:p>
            <a:pPr algn="l" rtl="0" eaLnBrk="1" hangingPunct="1">
              <a:lnSpc>
                <a:spcPct val="150000"/>
              </a:lnSpc>
              <a:spcBef>
                <a:spcPct val="0"/>
              </a:spcBef>
            </a:pPr>
            <a:endParaRPr lang="en-US" altLang="he-IL" sz="2399" b="1" dirty="0"/>
          </a:p>
          <a:p>
            <a:r>
              <a:rPr lang="en-US" altLang="he-IL" sz="2400" dirty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he-I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reject the null hypothesis and </a:t>
            </a:r>
            <a:r>
              <a:rPr lang="en-US" altLang="he-I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split the Parents node.</a:t>
            </a:r>
            <a:endParaRPr lang="he-IL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7652" name="Object 5"/>
          <p:cNvGraphicFramePr>
            <a:graphicFrameLocks noGrp="1" noChangeAspect="1"/>
          </p:cNvGraphicFramePr>
          <p:nvPr>
            <p:ph sz="half" idx="2"/>
            <p:extLst/>
          </p:nvPr>
        </p:nvGraphicFramePr>
        <p:xfrm>
          <a:off x="8694319" y="2284025"/>
          <a:ext cx="2880562" cy="609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0" name="Equation" r:id="rId4" imgW="1079500" imgH="228600" progId="Equation.3">
                  <p:embed/>
                </p:oleObj>
              </mc:Choice>
              <mc:Fallback>
                <p:oleObj name="Equation" r:id="rId4" imgW="1079500" imgH="228600" progId="Equation.3">
                  <p:embed/>
                  <p:pic>
                    <p:nvPicPr>
                      <p:cNvPr id="2765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4319" y="2284025"/>
                        <a:ext cx="2880562" cy="60944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Rectangle 7"/>
          <p:cNvSpPr>
            <a:spLocks noChangeArrowheads="1"/>
          </p:cNvSpPr>
          <p:nvPr/>
        </p:nvSpPr>
        <p:spPr bwMode="auto">
          <a:xfrm>
            <a:off x="10489056" y="6344480"/>
            <a:ext cx="253934" cy="396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1999"/>
              <a:t>.</a:t>
            </a:r>
          </a:p>
        </p:txBody>
      </p:sp>
      <p:pic>
        <p:nvPicPr>
          <p:cNvPr id="27654" name="Picture 8" descr="MCj04298270000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5560339"/>
            <a:ext cx="760139" cy="9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3625E5CD-EA6F-4E60-BAEE-87663DA130C6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140</a:t>
            </a:fld>
            <a:endParaRPr lang="en-US" altLang="he-IL" sz="1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9440656" y="620033"/>
          <a:ext cx="2026662" cy="1338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1" name="משוואה" r:id="rId7" imgW="1028254" imgH="672808" progId="Equation.3">
                  <p:embed/>
                </p:oleObj>
              </mc:Choice>
              <mc:Fallback>
                <p:oleObj name="משוואה" r:id="rId7" imgW="1028254" imgH="672808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0656" y="620033"/>
                        <a:ext cx="2026662" cy="1338807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/>
          </p:nvPr>
        </p:nvGraphicFramePr>
        <p:xfrm>
          <a:off x="8458201" y="4639602"/>
          <a:ext cx="2895599" cy="597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2" name="משוואה" r:id="rId9" imgW="2336800" imgH="482600" progId="Equation.3">
                  <p:embed/>
                </p:oleObj>
              </mc:Choice>
              <mc:Fallback>
                <p:oleObj name="משוואה" r:id="rId9" imgW="2336800" imgH="482600" progId="Equation.3">
                  <p:embed/>
                  <p:pic>
                    <p:nvPicPr>
                      <p:cNvPr id="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1" y="4639602"/>
                        <a:ext cx="2895599" cy="59797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098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Avoid Overfitting</a:t>
            </a:r>
            <a:br>
              <a:rPr lang="en-US" dirty="0"/>
            </a:br>
            <a:r>
              <a:rPr lang="en-US" dirty="0"/>
              <a:t>and Determine the Final Tree Size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141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Separate training (2 /3) and testing (1/3 ) sets</a:t>
            </a:r>
            <a:endParaRPr lang="he-IL" dirty="0"/>
          </a:p>
          <a:p>
            <a:r>
              <a:rPr lang="en-US" dirty="0"/>
              <a:t>Use cross validation, e.g., 10 fold cross validation</a:t>
            </a:r>
            <a:endParaRPr lang="he-IL" dirty="0"/>
          </a:p>
          <a:p>
            <a:r>
              <a:rPr lang="en-US" dirty="0"/>
              <a:t>Use all the data for training</a:t>
            </a:r>
            <a:endParaRPr lang="he-IL" dirty="0"/>
          </a:p>
          <a:p>
            <a:pPr lvl="1"/>
            <a:r>
              <a:rPr lang="en-US" dirty="0"/>
              <a:t>but apply a statistical test (e.g., chi square) to estimate whether expanding or pruning a node may improve the entire distribution</a:t>
            </a:r>
            <a:endParaRPr lang="he-IL" dirty="0"/>
          </a:p>
          <a:p>
            <a:r>
              <a:rPr lang="en-US" dirty="0"/>
              <a:t>Use minimum description length (MDL) principle</a:t>
            </a:r>
            <a:endParaRPr lang="he-IL" dirty="0"/>
          </a:p>
          <a:p>
            <a:pPr lvl="1"/>
            <a:r>
              <a:rPr lang="en-US" dirty="0"/>
              <a:t>halting growth of the tree when the encoding is minimized</a:t>
            </a:r>
            <a:endParaRPr lang="he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0A82C1-E786-4BEA-9034-AD3E582B0E48}"/>
              </a:ext>
            </a:extLst>
          </p:cNvPr>
          <p:cNvSpPr/>
          <p:nvPr/>
        </p:nvSpPr>
        <p:spPr>
          <a:xfrm>
            <a:off x="838200" y="6356350"/>
            <a:ext cx="850641" cy="50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10FE08-0724-4DA4-87A3-9E682BCF9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52" y="0"/>
            <a:ext cx="10369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520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Avoid Overfitting</a:t>
            </a:r>
            <a:br>
              <a:rPr lang="en-US" dirty="0"/>
            </a:br>
            <a:r>
              <a:rPr lang="en-US" dirty="0"/>
              <a:t>and Determine the Final Tree Size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142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0A82C1-E786-4BEA-9034-AD3E582B0E48}"/>
              </a:ext>
            </a:extLst>
          </p:cNvPr>
          <p:cNvSpPr/>
          <p:nvPr/>
        </p:nvSpPr>
        <p:spPr>
          <a:xfrm>
            <a:off x="838200" y="6356350"/>
            <a:ext cx="850641" cy="50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49189C-7D19-4846-9D3E-4C40CB8B8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-68749"/>
            <a:ext cx="10021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5400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Avoid Overfitting</a:t>
            </a:r>
            <a:br>
              <a:rPr lang="en-US" dirty="0"/>
            </a:br>
            <a:r>
              <a:rPr lang="en-US" dirty="0"/>
              <a:t>and Determine the Final Tree Size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143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0A82C1-E786-4BEA-9034-AD3E582B0E48}"/>
              </a:ext>
            </a:extLst>
          </p:cNvPr>
          <p:cNvSpPr/>
          <p:nvPr/>
        </p:nvSpPr>
        <p:spPr>
          <a:xfrm>
            <a:off x="838200" y="6356350"/>
            <a:ext cx="850641" cy="50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D61BA7-DC95-4902-A1DE-67B00886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46" y="0"/>
            <a:ext cx="94773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272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Avoid Overfitting</a:t>
            </a:r>
            <a:br>
              <a:rPr lang="en-US" dirty="0"/>
            </a:br>
            <a:r>
              <a:rPr lang="en-US" dirty="0"/>
              <a:t>and Determine the Final Tree Size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144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0A82C1-E786-4BEA-9034-AD3E582B0E48}"/>
              </a:ext>
            </a:extLst>
          </p:cNvPr>
          <p:cNvSpPr/>
          <p:nvPr/>
        </p:nvSpPr>
        <p:spPr>
          <a:xfrm>
            <a:off x="838200" y="6356350"/>
            <a:ext cx="850641" cy="50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CAD79-B5E7-4F3F-A0AD-D6217A454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70" y="0"/>
            <a:ext cx="9928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446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Avoid Overfitting</a:t>
            </a:r>
            <a:br>
              <a:rPr lang="en-US" dirty="0"/>
            </a:br>
            <a:r>
              <a:rPr lang="en-US" dirty="0"/>
              <a:t>and Determine the Final Tree Size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145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0A82C1-E786-4BEA-9034-AD3E582B0E48}"/>
              </a:ext>
            </a:extLst>
          </p:cNvPr>
          <p:cNvSpPr/>
          <p:nvPr/>
        </p:nvSpPr>
        <p:spPr>
          <a:xfrm>
            <a:off x="838200" y="6356350"/>
            <a:ext cx="850641" cy="501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6AEBA-FF4F-434A-961D-348763145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10212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393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כותרת 43"/>
          <p:cNvSpPr>
            <a:spLocks noGrp="1"/>
          </p:cNvSpPr>
          <p:nvPr>
            <p:ph type="title"/>
          </p:nvPr>
        </p:nvSpPr>
        <p:spPr>
          <a:xfrm>
            <a:off x="1440258" y="381000"/>
            <a:ext cx="9601200" cy="685800"/>
          </a:xfrm>
        </p:spPr>
        <p:txBody>
          <a:bodyPr>
            <a:normAutofit fontScale="90000"/>
          </a:bodyPr>
          <a:lstStyle/>
          <a:p>
            <a:r>
              <a:rPr lang="en-US" altLang="he-IL" b="1" dirty="0"/>
              <a:t> Pessimistic Error Pruning - example</a:t>
            </a:r>
            <a:endParaRPr lang="he-IL" altLang="he-IL" dirty="0"/>
          </a:p>
        </p:txBody>
      </p:sp>
      <p:pic>
        <p:nvPicPr>
          <p:cNvPr id="46" name="תמונה 4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33993" y="838200"/>
            <a:ext cx="8613730" cy="523410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748" name="TextBox 47"/>
              <p:cNvSpPr txBox="1">
                <a:spLocks noChangeArrowheads="1"/>
              </p:cNvSpPr>
              <p:nvPr/>
            </p:nvSpPr>
            <p:spPr bwMode="auto">
              <a:xfrm>
                <a:off x="914400" y="5585384"/>
                <a:ext cx="762000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r" rtl="1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rtl="0">
                  <a:spcBef>
                    <a:spcPct val="0"/>
                  </a:spcBef>
                  <a:buFontTx/>
                  <a:buNone/>
                </a:pPr>
                <a:r>
                  <a:rPr lang="en-US" altLang="he-IL" sz="2000" dirty="0"/>
                  <a:t>q</a:t>
                </a:r>
                <a14:m>
                  <m:oMath xmlns:m="http://schemas.openxmlformats.org/officeDocument/2006/math"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he-IL" altLang="he-IL" sz="2000" i="1" dirty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)/(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32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he-IL" sz="2000" i="1" dirty="0">
                        <a:latin typeface="Cambria Math" panose="02040503050406030204" pitchFamily="18" charset="0"/>
                      </a:rPr>
                      <m:t>28</m:t>
                    </m:r>
                  </m:oMath>
                </a14:m>
                <a:endParaRPr lang="he-IL" altLang="he-IL" sz="2000" dirty="0"/>
              </a:p>
            </p:txBody>
          </p:sp>
        </mc:Choice>
        <mc:Fallback xmlns="">
          <p:sp>
            <p:nvSpPr>
              <p:cNvPr id="317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5585384"/>
                <a:ext cx="7620000" cy="400110"/>
              </a:xfrm>
              <a:prstGeom prst="rect">
                <a:avLst/>
              </a:prstGeom>
              <a:blipFill>
                <a:blip r:embed="rId4"/>
                <a:stretch>
                  <a:fillRect l="-800" t="-6061" b="-272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49" name="TextBox 48"/>
              <p:cNvSpPr txBox="1">
                <a:spLocks noChangeArrowheads="1"/>
              </p:cNvSpPr>
              <p:nvPr/>
            </p:nvSpPr>
            <p:spPr bwMode="auto">
              <a:xfrm>
                <a:off x="457200" y="2909110"/>
                <a:ext cx="5257800" cy="461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r" rtl="1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 rtl="0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he-IL" altLang="he-IL" sz="2399" i="1" dirty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he-IL" altLang="he-IL" sz="2399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he-IL" altLang="he-IL" sz="2399" i="1" dirty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32</m:t>
                      </m:r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he-IL" sz="2399" i="1" dirty="0">
                          <a:latin typeface="Cambria Math" panose="02040503050406030204" pitchFamily="18" charset="0"/>
                        </a:rPr>
                        <m:t>39</m:t>
                      </m:r>
                    </m:oMath>
                  </m:oMathPara>
                </a14:m>
                <a:endParaRPr lang="he-IL" altLang="he-IL" sz="2399" dirty="0"/>
              </a:p>
            </p:txBody>
          </p:sp>
        </mc:Choice>
        <mc:Fallback xmlns="">
          <p:sp>
            <p:nvSpPr>
              <p:cNvPr id="317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909110"/>
                <a:ext cx="5257800" cy="461537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894" y="1037793"/>
            <a:ext cx="3036822" cy="79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aphicFrame>
        <p:nvGraphicFramePr>
          <p:cNvPr id="7" name="Object 2"/>
          <p:cNvGraphicFramePr>
            <a:graphicFrameLocks noChangeAspect="1"/>
          </p:cNvGraphicFramePr>
          <p:nvPr>
            <p:extLst/>
          </p:nvPr>
        </p:nvGraphicFramePr>
        <p:xfrm>
          <a:off x="8301894" y="2055973"/>
          <a:ext cx="3036822" cy="119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" name="משוואה" r:id="rId7" imgW="1778000" imgH="698500" progId="Equation.3">
                  <p:embed/>
                </p:oleObj>
              </mc:Choice>
              <mc:Fallback>
                <p:oleObj name="משוואה" r:id="rId7" imgW="1778000" imgH="698500" progId="Equation.3">
                  <p:embed/>
                  <p:pic>
                    <p:nvPicPr>
                      <p:cNvPr id="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1894" y="2055973"/>
                        <a:ext cx="3036822" cy="119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877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2811" y="0"/>
            <a:ext cx="9601200" cy="1143000"/>
          </a:xfrm>
        </p:spPr>
        <p:txBody>
          <a:bodyPr/>
          <a:lstStyle/>
          <a:p>
            <a:pPr eaLnBrk="1" hangingPunct="1"/>
            <a:r>
              <a:rPr lang="en-US" altLang="he-IL" sz="3999" b="1" dirty="0"/>
              <a:t>Discretization using Binning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847" y="1524000"/>
            <a:ext cx="10154165" cy="5067568"/>
          </a:xfrm>
        </p:spPr>
        <p:txBody>
          <a:bodyPr>
            <a:normAutofit/>
          </a:bodyPr>
          <a:lstStyle/>
          <a:p>
            <a:pPr marL="449128" indent="-449128">
              <a:lnSpc>
                <a:spcPct val="150000"/>
              </a:lnSpc>
            </a:pPr>
            <a:r>
              <a:rPr lang="en-US" altLang="he-IL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Equal-frequency discretization (</a:t>
            </a:r>
            <a:r>
              <a:rPr lang="he-IL" altLang="he-IL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עומק שווה</a:t>
            </a:r>
            <a:r>
              <a:rPr lang="en-US" altLang="he-IL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marL="693530" lvl="1" indent="-65068">
              <a:lnSpc>
                <a:spcPct val="150000"/>
              </a:lnSpc>
              <a:buNone/>
            </a:pPr>
            <a:r>
              <a:rPr lang="en-US" altLang="he-I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divides the sorted values into k intervals so that each interval contains approximately the </a:t>
            </a:r>
            <a:r>
              <a:rPr lang="en-US" altLang="he-IL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number of training instances.</a:t>
            </a:r>
            <a:endParaRPr lang="en-US" altLang="he-IL" sz="2000" b="1" dirty="0"/>
          </a:p>
          <a:p>
            <a:pPr marL="449128" indent="-449128">
              <a:lnSpc>
                <a:spcPct val="150000"/>
              </a:lnSpc>
            </a:pPr>
            <a:r>
              <a:rPr lang="en-US" altLang="he-IL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Equal-width discretization (</a:t>
            </a:r>
            <a:r>
              <a:rPr lang="he-IL" altLang="he-IL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רוחב שווה</a:t>
            </a:r>
            <a:r>
              <a:rPr lang="en-US" altLang="he-IL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</a:p>
          <a:p>
            <a:pPr marL="693530" lvl="1" indent="-65068">
              <a:lnSpc>
                <a:spcPct val="150000"/>
              </a:lnSpc>
              <a:buNone/>
            </a:pPr>
            <a:r>
              <a:rPr lang="en-US" altLang="he-I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divides the number line between </a:t>
            </a:r>
            <a:r>
              <a:rPr lang="en-US" altLang="he-IL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altLang="he-I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he-IL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he-IL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he-I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he-I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  <a:r>
              <a:rPr lang="en-US" altLang="he-IL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he-IL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intervals of equal width</a:t>
            </a:r>
            <a:r>
              <a:rPr lang="en-US" altLang="he-I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693530" lvl="1" indent="-65068">
              <a:lnSpc>
                <a:spcPct val="150000"/>
              </a:lnSpc>
              <a:buNone/>
            </a:pPr>
            <a:r>
              <a:rPr lang="en-US" altLang="he-I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 the intervals have width </a:t>
            </a:r>
            <a:r>
              <a:rPr lang="en-US" altLang="he-I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lang="en-US" altLang="he-I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he-IL" sz="2000" dirty="0"/>
              <a:t>(</a:t>
            </a:r>
            <a:r>
              <a:rPr lang="en-US" altLang="he-IL" sz="2000" i="1" dirty="0" err="1"/>
              <a:t>v</a:t>
            </a:r>
            <a:r>
              <a:rPr lang="en-US" altLang="he-IL" sz="2000" i="1" baseline="-25000" dirty="0" err="1"/>
              <a:t>max</a:t>
            </a:r>
            <a:r>
              <a:rPr lang="en-US" altLang="he-IL" sz="2000" i="1" dirty="0" err="1"/>
              <a:t>-v</a:t>
            </a:r>
            <a:r>
              <a:rPr lang="en-US" altLang="he-IL" sz="2000" i="1" baseline="-25000" dirty="0" err="1"/>
              <a:t>min</a:t>
            </a:r>
            <a:r>
              <a:rPr lang="en-US" altLang="he-IL" sz="2000" dirty="0"/>
              <a:t>)/</a:t>
            </a:r>
            <a:r>
              <a:rPr lang="en-US" altLang="he-IL" sz="2000" i="1" dirty="0"/>
              <a:t>k </a:t>
            </a:r>
            <a:r>
              <a:rPr lang="en-US" altLang="he-I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cut points are at </a:t>
            </a:r>
            <a:r>
              <a:rPr lang="en-US" altLang="he-IL" sz="2000" i="1" dirty="0" err="1"/>
              <a:t>v</a:t>
            </a:r>
            <a:r>
              <a:rPr lang="en-US" altLang="he-IL" sz="2000" i="1" baseline="-25000" dirty="0" err="1"/>
              <a:t>min</a:t>
            </a:r>
            <a:r>
              <a:rPr lang="en-US" altLang="he-IL" sz="2000" i="1" dirty="0"/>
              <a:t> </a:t>
            </a:r>
            <a:r>
              <a:rPr lang="en-US" altLang="he-IL" sz="2000" dirty="0"/>
              <a:t>+ </a:t>
            </a:r>
            <a:r>
              <a:rPr lang="en-US" altLang="he-IL" sz="2000" i="1" dirty="0"/>
              <a:t>w; </a:t>
            </a:r>
            <a:r>
              <a:rPr lang="en-US" altLang="he-IL" sz="2000" i="1" dirty="0" err="1"/>
              <a:t>v</a:t>
            </a:r>
            <a:r>
              <a:rPr lang="en-US" altLang="he-IL" sz="2000" i="1" baseline="-25000" dirty="0" err="1"/>
              <a:t>min</a:t>
            </a:r>
            <a:r>
              <a:rPr lang="en-US" altLang="he-IL" sz="2000" i="1" dirty="0"/>
              <a:t> </a:t>
            </a:r>
            <a:r>
              <a:rPr lang="en-US" altLang="he-IL" sz="2000" dirty="0"/>
              <a:t>+ 2</a:t>
            </a:r>
            <a:r>
              <a:rPr lang="en-US" altLang="he-IL" sz="2000" i="1" dirty="0"/>
              <a:t>w; … ; </a:t>
            </a:r>
            <a:r>
              <a:rPr lang="en-US" altLang="he-IL" sz="2000" i="1" dirty="0" err="1"/>
              <a:t>v</a:t>
            </a:r>
            <a:r>
              <a:rPr lang="en-US" altLang="he-IL" sz="2000" i="1" baseline="-25000" dirty="0" err="1"/>
              <a:t>min</a:t>
            </a:r>
            <a:r>
              <a:rPr lang="en-US" altLang="he-IL" sz="2000" i="1" dirty="0"/>
              <a:t> </a:t>
            </a:r>
            <a:r>
              <a:rPr lang="en-US" altLang="he-IL" sz="2000" dirty="0"/>
              <a:t>+ (</a:t>
            </a:r>
            <a:r>
              <a:rPr lang="en-US" altLang="he-IL" sz="2000" i="1" dirty="0"/>
              <a:t>k - </a:t>
            </a:r>
            <a:r>
              <a:rPr lang="en-US" altLang="he-IL" sz="2000" dirty="0"/>
              <a:t>1)</a:t>
            </a:r>
            <a:r>
              <a:rPr lang="en-US" altLang="he-IL" sz="2000" i="1" dirty="0"/>
              <a:t>w</a:t>
            </a:r>
            <a:r>
              <a:rPr lang="en-US" altLang="he-IL" sz="2000" dirty="0"/>
              <a:t>.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6181A0CD-5EFB-4D8E-B64D-DF44EE2E4CD4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147</a:t>
            </a:fld>
            <a:endParaRPr lang="en-US" altLang="he-IL" sz="1400"/>
          </a:p>
        </p:txBody>
      </p:sp>
    </p:spTree>
    <p:extLst>
      <p:ext uri="{BB962C8B-B14F-4D97-AF65-F5344CB8AC3E}">
        <p14:creationId xmlns:p14="http://schemas.microsoft.com/office/powerpoint/2010/main" val="109298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470927"/>
            <a:ext cx="9601200" cy="794672"/>
          </a:xfrm>
        </p:spPr>
        <p:txBody>
          <a:bodyPr>
            <a:noAutofit/>
          </a:bodyPr>
          <a:lstStyle/>
          <a:p>
            <a:r>
              <a:rPr lang="en-US" altLang="he-IL" sz="3999" b="1" dirty="0"/>
              <a:t>Discretization - Example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4290" y="1680746"/>
            <a:ext cx="8227457" cy="4491455"/>
          </a:xfrm>
          <a:ln>
            <a:noFill/>
          </a:ln>
        </p:spPr>
        <p:txBody>
          <a:bodyPr/>
          <a:lstStyle/>
          <a:p>
            <a:pPr marL="449128" indent="-449128"/>
            <a:r>
              <a:rPr lang="en-US" altLang="he-IL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Equal-frequency discretization:</a:t>
            </a:r>
          </a:p>
          <a:p>
            <a:pPr marL="693530" lvl="1" indent="-65068">
              <a:buNone/>
            </a:pPr>
            <a:endParaRPr lang="en-US" altLang="he-IL" dirty="0">
              <a:solidFill>
                <a:srgbClr val="A50021"/>
              </a:solidFill>
            </a:endParaRP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2869553"/>
            <a:ext cx="1821975" cy="230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AutoShape 5"/>
          <p:cNvSpPr>
            <a:spLocks noChangeArrowheads="1"/>
          </p:cNvSpPr>
          <p:nvPr/>
        </p:nvSpPr>
        <p:spPr bwMode="auto">
          <a:xfrm>
            <a:off x="4128394" y="3625006"/>
            <a:ext cx="1225231" cy="791956"/>
          </a:xfrm>
          <a:prstGeom prst="rightArrow">
            <a:avLst>
              <a:gd name="adj1" fmla="val 50000"/>
              <a:gd name="adj2" fmla="val 38677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FontTx/>
              <a:buNone/>
            </a:pPr>
            <a:r>
              <a:rPr lang="en-US" altLang="he-IL" sz="1799">
                <a:solidFill>
                  <a:srgbClr val="000000"/>
                </a:solidFill>
              </a:rPr>
              <a:t>Sort</a:t>
            </a:r>
          </a:p>
        </p:txBody>
      </p:sp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864164"/>
            <a:ext cx="1650570" cy="230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Line 7"/>
          <p:cNvSpPr>
            <a:spLocks noChangeShapeType="1"/>
          </p:cNvSpPr>
          <p:nvPr/>
        </p:nvSpPr>
        <p:spPr bwMode="auto">
          <a:xfrm flipH="1">
            <a:off x="7848601" y="4114800"/>
            <a:ext cx="1079219" cy="0"/>
          </a:xfrm>
          <a:prstGeom prst="line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799"/>
          </a:p>
        </p:txBody>
      </p:sp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8977614" y="3926473"/>
            <a:ext cx="438036" cy="36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he-IL" sz="1799" dirty="0">
                <a:solidFill>
                  <a:srgbClr val="000000"/>
                </a:solidFill>
              </a:rPr>
              <a:t>28</a:t>
            </a:r>
          </a:p>
        </p:txBody>
      </p:sp>
      <p:sp>
        <p:nvSpPr>
          <p:cNvPr id="34825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FB040077-36E5-4961-BD2C-38401FEAC64D}" type="slidenum">
              <a:rPr lang="he-IL" altLang="he-IL" sz="1400">
                <a:solidFill>
                  <a:srgbClr val="000000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148</a:t>
            </a:fld>
            <a:endParaRPr lang="en-US" altLang="he-IL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1" y="1735876"/>
            <a:ext cx="8227457" cy="749105"/>
          </a:xfrm>
        </p:spPr>
        <p:txBody>
          <a:bodyPr>
            <a:normAutofit/>
          </a:bodyPr>
          <a:lstStyle/>
          <a:p>
            <a:pPr marL="449128" indent="-449128"/>
            <a:r>
              <a:rPr lang="en-US" altLang="he-IL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Equal-width discretization: 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946" y="2638721"/>
            <a:ext cx="2083844" cy="230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4419600" y="2700222"/>
            <a:ext cx="7162800" cy="861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he-IL" sz="2499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en-US" altLang="he-IL" sz="24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intervals cut point:</a:t>
            </a:r>
          </a:p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he-IL" sz="24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25+(35-25)/2 = 30 </a:t>
            </a:r>
          </a:p>
        </p:txBody>
      </p:sp>
      <p:sp>
        <p:nvSpPr>
          <p:cNvPr id="36870" name="AutoShape 7"/>
          <p:cNvSpPr>
            <a:spLocks noChangeArrowheads="1"/>
          </p:cNvSpPr>
          <p:nvPr/>
        </p:nvSpPr>
        <p:spPr bwMode="auto">
          <a:xfrm>
            <a:off x="4495800" y="4063171"/>
            <a:ext cx="2072734" cy="720537"/>
          </a:xfrm>
          <a:prstGeom prst="wedgeEllipseCallout">
            <a:avLst>
              <a:gd name="adj1" fmla="val 5523"/>
              <a:gd name="adj2" fmla="val -93750"/>
            </a:avLst>
          </a:prstGeom>
          <a:solidFill>
            <a:schemeClr val="tx2">
              <a:lumMod val="40000"/>
              <a:lumOff val="60000"/>
              <a:alpha val="7097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FontTx/>
              <a:buNone/>
            </a:pPr>
            <a:r>
              <a:rPr lang="en-US" altLang="he-IL" sz="3199" dirty="0">
                <a:solidFill>
                  <a:srgbClr val="000000"/>
                </a:solidFill>
              </a:rPr>
              <a:t>Width</a:t>
            </a:r>
          </a:p>
        </p:txBody>
      </p:sp>
      <p:sp>
        <p:nvSpPr>
          <p:cNvPr id="36872" name="AutoShape 14"/>
          <p:cNvSpPr>
            <a:spLocks/>
          </p:cNvSpPr>
          <p:nvPr/>
        </p:nvSpPr>
        <p:spPr bwMode="auto">
          <a:xfrm rot="5400000">
            <a:off x="5518197" y="2956269"/>
            <a:ext cx="181271" cy="1279136"/>
          </a:xfrm>
          <a:prstGeom prst="rightBrace">
            <a:avLst>
              <a:gd name="adj1" fmla="val 63214"/>
              <a:gd name="adj2" fmla="val 4772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endParaRPr lang="en-US" altLang="he-IL" sz="1799">
              <a:solidFill>
                <a:srgbClr val="000000"/>
              </a:solidFill>
            </a:endParaRPr>
          </a:p>
        </p:txBody>
      </p:sp>
      <p:sp>
        <p:nvSpPr>
          <p:cNvPr id="36873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1E19C4CD-977D-4188-94F3-C28AE181A4EB}" type="slidenum">
              <a:rPr lang="he-IL" altLang="he-IL" sz="1400">
                <a:solidFill>
                  <a:srgbClr val="000000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149</a:t>
            </a:fld>
            <a:endParaRPr lang="en-US" altLang="he-IL" sz="1400">
              <a:solidFill>
                <a:srgbClr val="000000"/>
              </a:solidFill>
            </a:endParaRPr>
          </a:p>
        </p:txBody>
      </p:sp>
      <p:sp>
        <p:nvSpPr>
          <p:cNvPr id="36874" name="TextBox 1"/>
          <p:cNvSpPr txBox="1">
            <a:spLocks noChangeArrowheads="1"/>
          </p:cNvSpPr>
          <p:nvPr/>
        </p:nvSpPr>
        <p:spPr bwMode="auto">
          <a:xfrm>
            <a:off x="7467601" y="3931732"/>
            <a:ext cx="2375869" cy="748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 1: X≤30</a:t>
            </a:r>
          </a:p>
          <a:p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 2:  X&gt;30</a:t>
            </a:r>
            <a:endParaRPr lang="he-IL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470927"/>
            <a:ext cx="9601200" cy="794672"/>
          </a:xfrm>
        </p:spPr>
        <p:txBody>
          <a:bodyPr>
            <a:noAutofit/>
          </a:bodyPr>
          <a:lstStyle/>
          <a:p>
            <a:r>
              <a:rPr lang="en-US" altLang="he-IL" sz="3999" b="1" dirty="0"/>
              <a:t>Discretization - Example</a:t>
            </a:r>
          </a:p>
        </p:txBody>
      </p:sp>
    </p:spTree>
    <p:extLst>
      <p:ext uri="{BB962C8B-B14F-4D97-AF65-F5344CB8AC3E}">
        <p14:creationId xmlns:p14="http://schemas.microsoft.com/office/powerpoint/2010/main" val="87188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1" y="-72976"/>
            <a:ext cx="8227457" cy="1142702"/>
          </a:xfrm>
        </p:spPr>
        <p:txBody>
          <a:bodyPr>
            <a:normAutofit/>
          </a:bodyPr>
          <a:lstStyle/>
          <a:p>
            <a:pPr algn="ctr"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Entropy – Small Examples</a:t>
            </a:r>
          </a:p>
        </p:txBody>
      </p:sp>
      <p:grpSp>
        <p:nvGrpSpPr>
          <p:cNvPr id="19462" name="Group 10"/>
          <p:cNvGrpSpPr>
            <a:grpSpLocks/>
          </p:cNvGrpSpPr>
          <p:nvPr/>
        </p:nvGrpSpPr>
        <p:grpSpPr bwMode="auto">
          <a:xfrm>
            <a:off x="1066800" y="1250888"/>
            <a:ext cx="5024716" cy="3051968"/>
            <a:chOff x="1104" y="720"/>
            <a:chExt cx="3166" cy="1923"/>
          </a:xfrm>
        </p:grpSpPr>
        <p:pic>
          <p:nvPicPr>
            <p:cNvPr id="1946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720"/>
              <a:ext cx="3166" cy="1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9" name="Rectangle 8"/>
            <p:cNvSpPr>
              <a:spLocks noChangeArrowheads="1"/>
            </p:cNvSpPr>
            <p:nvPr/>
          </p:nvSpPr>
          <p:spPr bwMode="auto">
            <a:xfrm>
              <a:off x="3552" y="2160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</p:grpSp>
      <p:sp>
        <p:nvSpPr>
          <p:cNvPr id="19465" name="מציין מיקום של מספר שקופית 10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DA46FC-1FB6-4AD1-B608-37E8CE6A075C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DB3EC-1230-4C5D-B0D4-CF19FB885533}" type="datetime1">
              <a:rPr lang="en-US" smtClean="0"/>
              <a:t>10/30/2021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011DBD9-59EA-4272-B215-9310BC2336BC}"/>
                  </a:ext>
                </a:extLst>
              </p:cNvPr>
              <p:cNvSpPr/>
              <p:nvPr/>
            </p:nvSpPr>
            <p:spPr>
              <a:xfrm>
                <a:off x="3036766" y="4691975"/>
                <a:ext cx="2983381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011DBD9-59EA-4272-B215-9310BC233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766" y="4691975"/>
                <a:ext cx="2983381" cy="763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00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04916" y="152400"/>
            <a:ext cx="8227457" cy="883234"/>
          </a:xfrm>
        </p:spPr>
        <p:txBody>
          <a:bodyPr/>
          <a:lstStyle/>
          <a:p>
            <a:pPr eaLnBrk="1" hangingPunct="1"/>
            <a:r>
              <a:rPr lang="en-US" altLang="he-IL" b="1" dirty="0"/>
              <a:t>Discretization Algorithm 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71600" y="1188035"/>
            <a:ext cx="8360772" cy="5472275"/>
          </a:xfrm>
        </p:spPr>
        <p:txBody>
          <a:bodyPr>
            <a:normAutofit/>
          </a:bodyPr>
          <a:lstStyle/>
          <a:p>
            <a:pPr algn="l" rtl="0" eaLnBrk="1" hangingPunct="1">
              <a:lnSpc>
                <a:spcPct val="120000"/>
              </a:lnSpc>
            </a:pPr>
            <a:r>
              <a:rPr lang="en-US" altLang="he-IL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Notation</a:t>
            </a:r>
          </a:p>
          <a:p>
            <a:pPr lvl="1" algn="l" rtl="0" eaLnBrk="1" hangingPunct="1">
              <a:lnSpc>
                <a:spcPct val="120000"/>
              </a:lnSpc>
              <a:buClr>
                <a:schemeClr val="tx1"/>
              </a:buClr>
            </a:pPr>
            <a:r>
              <a:rPr lang="en-US" altLang="he-IL" sz="2199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2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entire set of instances</a:t>
            </a:r>
          </a:p>
          <a:p>
            <a:pPr lvl="1" algn="l" rtl="0" eaLnBrk="1" hangingPunct="1">
              <a:lnSpc>
                <a:spcPct val="120000"/>
              </a:lnSpc>
              <a:buClr>
                <a:schemeClr val="tx1"/>
              </a:buClr>
            </a:pPr>
            <a:r>
              <a:rPr lang="en-US" altLang="he-IL" sz="2199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he-IL" sz="2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attribute (feature)</a:t>
            </a:r>
          </a:p>
          <a:p>
            <a:pPr lvl="1" algn="l" rtl="0" eaLnBrk="1" hangingPunct="1">
              <a:lnSpc>
                <a:spcPct val="120000"/>
              </a:lnSpc>
              <a:buClr>
                <a:schemeClr val="tx1"/>
              </a:buClr>
            </a:pPr>
            <a:r>
              <a:rPr lang="en-US" altLang="he-IL" sz="2199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he-IL" sz="2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threshold (partition boundary)</a:t>
            </a:r>
          </a:p>
          <a:p>
            <a:pPr lvl="1" algn="l" rtl="0" eaLnBrk="1" hangingPunct="1">
              <a:lnSpc>
                <a:spcPct val="120000"/>
              </a:lnSpc>
              <a:buClr>
                <a:schemeClr val="tx1"/>
              </a:buClr>
            </a:pPr>
            <a:r>
              <a:rPr lang="en-US" altLang="he-IL" sz="2199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2199" b="1" i="1" baseline="-2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he-IL" sz="2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set of instances below the threshold (</a:t>
            </a:r>
            <a:r>
              <a:rPr lang="en-US" altLang="he-IL" sz="2199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en-US" altLang="he-IL" sz="2199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 T</a:t>
            </a:r>
            <a:r>
              <a:rPr lang="en-US" altLang="he-IL" sz="2199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  <a:p>
            <a:pPr lvl="1" algn="l" rtl="0" eaLnBrk="1" hangingPunct="1">
              <a:lnSpc>
                <a:spcPct val="120000"/>
              </a:lnSpc>
              <a:buClr>
                <a:schemeClr val="tx1"/>
              </a:buClr>
            </a:pPr>
            <a:r>
              <a:rPr lang="en-US" altLang="he-IL" sz="2199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he-IL" sz="2199" b="1" i="1" baseline="-2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he-IL" sz="2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set of instances above the threshold (</a:t>
            </a:r>
            <a:r>
              <a:rPr lang="en-US" altLang="he-IL" sz="2199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&gt; T</a:t>
            </a:r>
            <a:r>
              <a:rPr lang="en-US" altLang="he-IL" sz="2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l" rtl="0" eaLnBrk="1" hangingPunct="1">
              <a:lnSpc>
                <a:spcPct val="120000"/>
              </a:lnSpc>
            </a:pPr>
            <a:r>
              <a:rPr lang="en-US" altLang="he-IL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 induced by T:</a:t>
            </a:r>
            <a:endParaRPr lang="he-IL" altLang="he-IL" sz="2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>
              <a:lnSpc>
                <a:spcPct val="120000"/>
              </a:lnSpc>
            </a:pPr>
            <a:endParaRPr lang="he-IL" altLang="he-IL" sz="2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/>
            <a:endParaRPr lang="en-US" altLang="he-IL" sz="23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/>
            <a:r>
              <a:rPr lang="en-US" altLang="he-IL" sz="24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Gain:</a:t>
            </a:r>
          </a:p>
          <a:p>
            <a:pPr lvl="1" algn="l" rtl="0" eaLnBrk="1" hangingPunct="1"/>
            <a:r>
              <a:rPr lang="en-US" altLang="he-IL" sz="2499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 (A,T;S) = E(S) - E(A,T;S)</a:t>
            </a:r>
          </a:p>
        </p:txBody>
      </p:sp>
      <p:graphicFrame>
        <p:nvGraphicFramePr>
          <p:cNvPr id="38916" name="Object 4"/>
          <p:cNvGraphicFramePr>
            <a:graphicFrameLocks noGrp="1" noChangeAspect="1"/>
          </p:cNvGraphicFramePr>
          <p:nvPr>
            <p:ph sz="half" idx="2"/>
            <p:extLst/>
          </p:nvPr>
        </p:nvGraphicFramePr>
        <p:xfrm>
          <a:off x="3048001" y="4572000"/>
          <a:ext cx="4739041" cy="893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" name="משוואה" r:id="rId4" imgW="2222500" imgH="419100" progId="Equation.3">
                  <p:embed/>
                </p:oleObj>
              </mc:Choice>
              <mc:Fallback>
                <p:oleObj name="משוואה" r:id="rId4" imgW="2222500" imgH="419100" progId="Equation.3">
                  <p:embed/>
                  <p:pic>
                    <p:nvPicPr>
                      <p:cNvPr id="389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1" y="4572000"/>
                        <a:ext cx="4739041" cy="89353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A64A59D3-B2E7-493E-8E53-8B90F5017836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150</a:t>
            </a:fld>
            <a:endParaRPr lang="en-US" altLang="he-IL" sz="1400"/>
          </a:p>
        </p:txBody>
      </p:sp>
    </p:spTree>
    <p:extLst>
      <p:ext uri="{BB962C8B-B14F-4D97-AF65-F5344CB8AC3E}">
        <p14:creationId xmlns:p14="http://schemas.microsoft.com/office/powerpoint/2010/main" val="166716304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04800"/>
            <a:ext cx="10889146" cy="858592"/>
          </a:xfrm>
        </p:spPr>
        <p:txBody>
          <a:bodyPr>
            <a:normAutofit/>
          </a:bodyPr>
          <a:lstStyle/>
          <a:p>
            <a:r>
              <a:rPr lang="en-US" altLang="he-IL" b="1" dirty="0"/>
              <a:t>Discretization Algorithm – Example</a:t>
            </a:r>
          </a:p>
        </p:txBody>
      </p:sp>
      <p:pic>
        <p:nvPicPr>
          <p:cNvPr id="4096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745" y="3141095"/>
            <a:ext cx="8062400" cy="309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264745" y="1419148"/>
            <a:ext cx="9882644" cy="1446578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80000"/>
              </a:lnSpc>
            </a:pPr>
            <a:r>
              <a:rPr lang="en-US" altLang="he-IL" sz="111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a continuous attribute (Temperature).</a:t>
            </a:r>
            <a:endParaRPr lang="en-US" altLang="he-IL" sz="1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he-IL" sz="1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must make it discrete by splitting it at some threshold. </a:t>
            </a:r>
          </a:p>
          <a:p>
            <a:pPr>
              <a:lnSpc>
                <a:spcPct val="80000"/>
              </a:lnSpc>
            </a:pPr>
            <a:r>
              <a:rPr lang="en-US" altLang="he-IL" sz="1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find the threshold?</a:t>
            </a:r>
          </a:p>
        </p:txBody>
      </p:sp>
      <p:pic>
        <p:nvPicPr>
          <p:cNvPr id="40965" name="Picture 7" descr="MCj0434411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977" y="2142438"/>
            <a:ext cx="969710" cy="100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8022DA6F-6072-4EF5-AD4E-A2F0466B4D72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151</a:t>
            </a:fld>
            <a:endParaRPr lang="en-US" altLang="he-IL" sz="1400"/>
          </a:p>
        </p:txBody>
      </p:sp>
    </p:spTree>
    <p:extLst>
      <p:ext uri="{BB962C8B-B14F-4D97-AF65-F5344CB8AC3E}">
        <p14:creationId xmlns:p14="http://schemas.microsoft.com/office/powerpoint/2010/main" val="293421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טבלה 5"/>
          <p:cNvGraphicFramePr>
            <a:graphicFrameLocks noGrp="1"/>
          </p:cNvGraphicFramePr>
          <p:nvPr>
            <p:extLst/>
          </p:nvPr>
        </p:nvGraphicFramePr>
        <p:xfrm>
          <a:off x="1946562" y="2057400"/>
          <a:ext cx="7270444" cy="3528098"/>
        </p:xfrm>
        <a:graphic>
          <a:graphicData uri="http://schemas.openxmlformats.org/drawingml/2006/table">
            <a:tbl>
              <a:tblPr rtl="1" firstRow="1" bandRow="1">
                <a:tableStyleId>{1E171933-4619-4E11-9A3F-F7608DF75F80}</a:tableStyleId>
              </a:tblPr>
              <a:tblGrid>
                <a:gridCol w="2602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4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14">
                <a:tc>
                  <a:txBody>
                    <a:bodyPr/>
                    <a:lstStyle/>
                    <a:p>
                      <a:pPr rtl="1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Decision (Class)</a:t>
                      </a:r>
                      <a:endParaRPr lang="he-IL" sz="2400" dirty="0">
                        <a:solidFill>
                          <a:schemeClr val="tx1"/>
                        </a:solidFill>
                      </a:endParaRPr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Temperature</a:t>
                      </a:r>
                      <a:endParaRPr lang="he-IL" sz="2400" dirty="0">
                        <a:solidFill>
                          <a:schemeClr val="tx1"/>
                        </a:solidFill>
                      </a:endParaRPr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Weekend</a:t>
                      </a:r>
                      <a:endParaRPr lang="he-IL" sz="2400" dirty="0">
                        <a:solidFill>
                          <a:schemeClr val="tx1"/>
                        </a:solidFill>
                      </a:endParaRPr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14">
                <a:tc>
                  <a:txBody>
                    <a:bodyPr/>
                    <a:lstStyle/>
                    <a:p>
                      <a:pPr rtl="1"/>
                      <a:r>
                        <a:rPr lang="en-US" sz="2400" b="1" dirty="0">
                          <a:solidFill>
                            <a:srgbClr val="7030A0"/>
                          </a:solidFill>
                        </a:rPr>
                        <a:t>Shopping</a:t>
                      </a:r>
                      <a:endParaRPr lang="he-IL" sz="2400" b="1" dirty="0">
                        <a:solidFill>
                          <a:srgbClr val="7030A0"/>
                        </a:solidFill>
                      </a:endParaRPr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/>
                        <a:t>25</a:t>
                      </a:r>
                      <a:endParaRPr lang="he-IL" sz="2400" dirty="0"/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/>
                        <a:t>W23</a:t>
                      </a:r>
                      <a:endParaRPr lang="he-IL" sz="2400" dirty="0"/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14">
                <a:tc>
                  <a:txBody>
                    <a:bodyPr/>
                    <a:lstStyle/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7030A0"/>
                          </a:solidFill>
                        </a:rPr>
                        <a:t>Shopping</a:t>
                      </a:r>
                      <a:endParaRPr lang="he-IL" sz="2400" b="1" dirty="0">
                        <a:solidFill>
                          <a:srgbClr val="7030A0"/>
                        </a:solidFill>
                      </a:endParaRPr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/>
                        <a:t>28</a:t>
                      </a:r>
                      <a:endParaRPr lang="he-IL" sz="2400" dirty="0"/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/>
                        <a:t>W20</a:t>
                      </a:r>
                      <a:endParaRPr lang="he-IL" sz="2400" dirty="0"/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14">
                <a:tc>
                  <a:txBody>
                    <a:bodyPr/>
                    <a:lstStyle/>
                    <a:p>
                      <a:pPr rtl="1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/>
                        <a:t>28</a:t>
                      </a:r>
                      <a:endParaRPr lang="he-IL" sz="2400" dirty="0"/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/>
                        <a:t>W22</a:t>
                      </a:r>
                      <a:endParaRPr lang="he-IL" sz="2400" dirty="0"/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14">
                <a:tc>
                  <a:txBody>
                    <a:bodyPr/>
                    <a:lstStyle/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/>
                        <a:t>30</a:t>
                      </a:r>
                      <a:endParaRPr lang="he-IL" sz="2400" dirty="0"/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/>
                        <a:t>W25</a:t>
                      </a:r>
                      <a:endParaRPr lang="he-IL" sz="2400" dirty="0"/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14">
                <a:tc>
                  <a:txBody>
                    <a:bodyPr/>
                    <a:lstStyle/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/>
                        <a:t>32</a:t>
                      </a:r>
                      <a:endParaRPr lang="he-IL" sz="2400" dirty="0"/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/>
                        <a:t>W24</a:t>
                      </a:r>
                      <a:endParaRPr lang="he-IL" sz="2400" dirty="0"/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014">
                <a:tc>
                  <a:txBody>
                    <a:bodyPr/>
                    <a:lstStyle/>
                    <a:p>
                      <a:pPr rtl="1"/>
                      <a:r>
                        <a:rPr lang="en-US" sz="2400" b="1" dirty="0">
                          <a:solidFill>
                            <a:srgbClr val="0000FF"/>
                          </a:solidFill>
                        </a:rPr>
                        <a:t>Cinema</a:t>
                      </a:r>
                      <a:endParaRPr lang="he-IL" sz="2400" b="1" dirty="0">
                        <a:solidFill>
                          <a:srgbClr val="0000FF"/>
                        </a:solidFill>
                      </a:endParaRPr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/>
                        <a:t>35</a:t>
                      </a:r>
                      <a:endParaRPr lang="he-IL" sz="2400" dirty="0"/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2400" dirty="0"/>
                        <a:t>W21</a:t>
                      </a:r>
                      <a:endParaRPr lang="he-IL" sz="2400" dirty="0"/>
                    </a:p>
                  </a:txBody>
                  <a:tcPr marL="91410" marR="91410" marT="45716" marB="45716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1468057" y="1143001"/>
            <a:ext cx="8227457" cy="533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799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 the data set by temperature attribute:</a:t>
            </a:r>
          </a:p>
        </p:txBody>
      </p:sp>
      <p:sp>
        <p:nvSpPr>
          <p:cNvPr id="4304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02C57544-03A2-43F5-8B07-D73D373CA537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152</a:t>
            </a:fld>
            <a:endParaRPr lang="en-US" altLang="he-IL" sz="1400"/>
          </a:p>
        </p:txBody>
      </p:sp>
    </p:spTree>
    <p:extLst>
      <p:ext uri="{BB962C8B-B14F-4D97-AF65-F5344CB8AC3E}">
        <p14:creationId xmlns:p14="http://schemas.microsoft.com/office/powerpoint/2010/main" val="105149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6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371600"/>
            <a:ext cx="7270443" cy="454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99D04837-39D4-4B73-A199-79050D2273E7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153</a:t>
            </a:fld>
            <a:endParaRPr lang="en-US" altLang="he-IL" sz="1400"/>
          </a:p>
        </p:txBody>
      </p:sp>
    </p:spTree>
    <p:extLst>
      <p:ext uri="{BB962C8B-B14F-4D97-AF65-F5344CB8AC3E}">
        <p14:creationId xmlns:p14="http://schemas.microsoft.com/office/powerpoint/2010/main" val="281123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1333252"/>
            <a:ext cx="7127605" cy="445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AutoShape 5"/>
          <p:cNvSpPr>
            <a:spLocks noChangeArrowheads="1"/>
          </p:cNvSpPr>
          <p:nvPr/>
        </p:nvSpPr>
        <p:spPr bwMode="auto">
          <a:xfrm>
            <a:off x="2590800" y="533401"/>
            <a:ext cx="914162" cy="609441"/>
          </a:xfrm>
          <a:prstGeom prst="wedgeEllipseCallout">
            <a:avLst>
              <a:gd name="adj1" fmla="val 125762"/>
              <a:gd name="adj2" fmla="val 208266"/>
            </a:avLst>
          </a:prstGeom>
          <a:solidFill>
            <a:schemeClr val="tx2">
              <a:lumMod val="40000"/>
              <a:lumOff val="60000"/>
              <a:alpha val="70979"/>
            </a:schemeClr>
          </a:solidFill>
          <a:ln w="9525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1999" dirty="0"/>
              <a:t>2/3</a:t>
            </a:r>
          </a:p>
        </p:txBody>
      </p:sp>
      <p:sp>
        <p:nvSpPr>
          <p:cNvPr id="4710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A6DF3D4D-BEDA-4169-A572-88B1CA8D1ABC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154</a:t>
            </a:fld>
            <a:endParaRPr lang="en-US" altLang="he-IL" sz="1400"/>
          </a:p>
        </p:txBody>
      </p:sp>
    </p:spTree>
    <p:extLst>
      <p:ext uri="{BB962C8B-B14F-4D97-AF65-F5344CB8AC3E}">
        <p14:creationId xmlns:p14="http://schemas.microsoft.com/office/powerpoint/2010/main" val="138574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115" y="1845089"/>
            <a:ext cx="8890859" cy="3382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AutoShape 6"/>
          <p:cNvSpPr>
            <a:spLocks noChangeArrowheads="1"/>
          </p:cNvSpPr>
          <p:nvPr/>
        </p:nvSpPr>
        <p:spPr bwMode="auto">
          <a:xfrm>
            <a:off x="8686800" y="1008488"/>
            <a:ext cx="914162" cy="609441"/>
          </a:xfrm>
          <a:prstGeom prst="wedgeEllipseCallout">
            <a:avLst>
              <a:gd name="adj1" fmla="val 72569"/>
              <a:gd name="adj2" fmla="val 150782"/>
            </a:avLst>
          </a:prstGeom>
          <a:solidFill>
            <a:schemeClr val="tx2">
              <a:lumMod val="40000"/>
              <a:lumOff val="60000"/>
              <a:alpha val="70979"/>
            </a:schemeClr>
          </a:solidFill>
          <a:ln w="9525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1999" dirty="0"/>
              <a:t>1/6</a:t>
            </a:r>
          </a:p>
        </p:txBody>
      </p:sp>
      <p:sp>
        <p:nvSpPr>
          <p:cNvPr id="4915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D1C03253-8900-4E1C-BE11-7A7A2406ED80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155</a:t>
            </a:fld>
            <a:endParaRPr lang="en-US" altLang="he-IL" sz="1400"/>
          </a:p>
        </p:txBody>
      </p:sp>
      <p:sp>
        <p:nvSpPr>
          <p:cNvPr id="49158" name="AutoShape 6"/>
          <p:cNvSpPr>
            <a:spLocks noChangeArrowheads="1"/>
          </p:cNvSpPr>
          <p:nvPr/>
        </p:nvSpPr>
        <p:spPr bwMode="auto">
          <a:xfrm>
            <a:off x="6934200" y="980779"/>
            <a:ext cx="1655332" cy="609441"/>
          </a:xfrm>
          <a:prstGeom prst="wedgeEllipseCallout">
            <a:avLst>
              <a:gd name="adj1" fmla="val 50198"/>
              <a:gd name="adj2" fmla="val 197764"/>
            </a:avLst>
          </a:prstGeom>
          <a:solidFill>
            <a:schemeClr val="tx2">
              <a:lumMod val="40000"/>
              <a:lumOff val="60000"/>
              <a:alpha val="70979"/>
            </a:schemeClr>
          </a:solidFill>
          <a:ln w="9525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1600" dirty="0"/>
              <a:t>0.39+0.53</a:t>
            </a:r>
          </a:p>
        </p:txBody>
      </p:sp>
    </p:spTree>
    <p:extLst>
      <p:ext uri="{BB962C8B-B14F-4D97-AF65-F5344CB8AC3E}">
        <p14:creationId xmlns:p14="http://schemas.microsoft.com/office/powerpoint/2010/main" val="107683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399" y="1301031"/>
            <a:ext cx="10418844" cy="4996149"/>
          </a:xfrm>
        </p:spPr>
        <p:txBody>
          <a:bodyPr>
            <a:noAutofit/>
          </a:bodyPr>
          <a:lstStyle/>
          <a:p>
            <a:pPr algn="l" rtl="0" eaLnBrk="1" hangingPunct="1"/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E(S) = -(2/6)*log</a:t>
            </a:r>
            <a:r>
              <a:rPr lang="en-US" altLang="he-IL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(2/6)-(1/6)*log</a:t>
            </a:r>
            <a:r>
              <a:rPr lang="en-US" altLang="he-IL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(1/6)-(3/6)*log</a:t>
            </a:r>
            <a:r>
              <a:rPr lang="en-US" altLang="he-IL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he-IL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3/6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)=1.46</a:t>
            </a:r>
          </a:p>
          <a:p>
            <a:pPr algn="l" rtl="0" eaLnBrk="1" hangingPunct="1"/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/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/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/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/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>
              <a:buFontTx/>
              <a:buNone/>
            </a:pPr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/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/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1" hangingPunct="1"/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splitting point is </a:t>
            </a:r>
            <a:r>
              <a:rPr lang="en-US" altLang="he-IL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meaning that the attribute will now have two values: </a:t>
            </a:r>
            <a:r>
              <a:rPr lang="en-US" altLang="he-IL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&lt;=32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he-IL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&gt;32</a:t>
            </a:r>
          </a:p>
        </p:txBody>
      </p:sp>
      <p:pic>
        <p:nvPicPr>
          <p:cNvPr id="5120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098" y="2708463"/>
            <a:ext cx="7343449" cy="235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6" descr="MCj0429827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557" y="4038601"/>
            <a:ext cx="1118896" cy="1368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AutoShape 6"/>
          <p:cNvSpPr>
            <a:spLocks noChangeAspect="1" noChangeArrowheads="1"/>
          </p:cNvSpPr>
          <p:nvPr/>
        </p:nvSpPr>
        <p:spPr bwMode="auto">
          <a:xfrm>
            <a:off x="2352064" y="2708463"/>
            <a:ext cx="7343449" cy="235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sp>
        <p:nvSpPr>
          <p:cNvPr id="5120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77BF9656-FA4C-47E6-BD9E-850363B9F67A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156</a:t>
            </a:fld>
            <a:endParaRPr lang="en-US" altLang="he-IL" sz="1400"/>
          </a:p>
        </p:txBody>
      </p:sp>
      <p:sp>
        <p:nvSpPr>
          <p:cNvPr id="51208" name="AutoShape 6"/>
          <p:cNvSpPr>
            <a:spLocks noChangeArrowheads="1"/>
          </p:cNvSpPr>
          <p:nvPr/>
        </p:nvSpPr>
        <p:spPr bwMode="auto">
          <a:xfrm>
            <a:off x="8608544" y="1755194"/>
            <a:ext cx="3052112" cy="587366"/>
          </a:xfrm>
          <a:prstGeom prst="wedgeEllipseCallout">
            <a:avLst>
              <a:gd name="adj1" fmla="val -132164"/>
              <a:gd name="adj2" fmla="val 206510"/>
            </a:avLst>
          </a:prstGeom>
          <a:solidFill>
            <a:schemeClr val="tx2">
              <a:lumMod val="40000"/>
              <a:lumOff val="60000"/>
              <a:alpha val="70979"/>
            </a:schemeClr>
          </a:solidFill>
          <a:ln w="9525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1799" dirty="0"/>
              <a:t>0.17*0+ 0.83*1.37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he-IL" sz="1600" dirty="0"/>
          </a:p>
        </p:txBody>
      </p:sp>
    </p:spTree>
    <p:extLst>
      <p:ext uri="{BB962C8B-B14F-4D97-AF65-F5344CB8AC3E}">
        <p14:creationId xmlns:p14="http://schemas.microsoft.com/office/powerpoint/2010/main" val="345036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learning process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157</a:t>
            </a:fld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18BCC-B61F-4F4F-AFA7-57775C0E2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64" y="1690688"/>
            <a:ext cx="11160286" cy="3716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6800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1" y="-72976"/>
            <a:ext cx="8227457" cy="1142702"/>
          </a:xfrm>
        </p:spPr>
        <p:txBody>
          <a:bodyPr>
            <a:normAutofit/>
          </a:bodyPr>
          <a:lstStyle/>
          <a:p>
            <a:pPr algn="ctr"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Entropy – Small Examples</a:t>
            </a:r>
          </a:p>
        </p:txBody>
      </p:sp>
      <p:grpSp>
        <p:nvGrpSpPr>
          <p:cNvPr id="19462" name="Group 10"/>
          <p:cNvGrpSpPr>
            <a:grpSpLocks/>
          </p:cNvGrpSpPr>
          <p:nvPr/>
        </p:nvGrpSpPr>
        <p:grpSpPr bwMode="auto">
          <a:xfrm>
            <a:off x="1066800" y="1250888"/>
            <a:ext cx="5024716" cy="3051968"/>
            <a:chOff x="1104" y="720"/>
            <a:chExt cx="3166" cy="1923"/>
          </a:xfrm>
        </p:grpSpPr>
        <p:pic>
          <p:nvPicPr>
            <p:cNvPr id="1946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720"/>
              <a:ext cx="3166" cy="1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9" name="Rectangle 8"/>
            <p:cNvSpPr>
              <a:spLocks noChangeArrowheads="1"/>
            </p:cNvSpPr>
            <p:nvPr/>
          </p:nvSpPr>
          <p:spPr bwMode="auto">
            <a:xfrm>
              <a:off x="3552" y="2160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</p:grpSp>
      <p:sp>
        <p:nvSpPr>
          <p:cNvPr id="19465" name="מציין מיקום של מספר שקופית 10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DA46FC-1FB6-4AD1-B608-37E8CE6A075C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DB3EC-1230-4C5D-B0D4-CF19FB885533}" type="datetime1">
              <a:rPr lang="en-US" smtClean="0"/>
              <a:t>10/30/2021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642189" y="5494398"/>
                <a:ext cx="487680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72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189" y="5494398"/>
                <a:ext cx="4876801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011DBD9-59EA-4272-B215-9310BC2336BC}"/>
                  </a:ext>
                </a:extLst>
              </p:cNvPr>
              <p:cNvSpPr/>
              <p:nvPr/>
            </p:nvSpPr>
            <p:spPr>
              <a:xfrm>
                <a:off x="2514252" y="4723029"/>
                <a:ext cx="2983381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011DBD9-59EA-4272-B215-9310BC233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252" y="4723029"/>
                <a:ext cx="2983381" cy="763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3951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- Examples</a:t>
            </a:r>
            <a:endParaRPr lang="he-IL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1167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using a calculator? </a:t>
                </a:r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11678" cy="4351338"/>
              </a:xfrm>
              <a:blipFill>
                <a:blip r:embed="rId3"/>
                <a:stretch>
                  <a:fillRect l="-997" t="-2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52949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- Examples</a:t>
            </a:r>
            <a:endParaRPr lang="he-IL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1167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using a calculator? </a:t>
                </a:r>
              </a:p>
              <a:p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Answer: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he-IL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den>
                    </m:f>
                  </m:oMath>
                </a14:m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322</m:t>
                    </m:r>
                  </m:oMath>
                </a14:m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11678" cy="4351338"/>
              </a:xfrm>
              <a:blipFill>
                <a:blip r:embed="rId3"/>
                <a:stretch>
                  <a:fillRect l="-997" t="-2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18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76368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1" y="-72976"/>
            <a:ext cx="8227457" cy="1142702"/>
          </a:xfrm>
        </p:spPr>
        <p:txBody>
          <a:bodyPr>
            <a:normAutofit/>
          </a:bodyPr>
          <a:lstStyle/>
          <a:p>
            <a:pPr algn="ctr"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Entropy – Small Examples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60581" y="1277511"/>
            <a:ext cx="8379817" cy="1798373"/>
            <a:chOff x="1058992" y="1277510"/>
            <a:chExt cx="8379817" cy="1798373"/>
          </a:xfrm>
        </p:grpSpPr>
        <p:pic>
          <p:nvPicPr>
            <p:cNvPr id="19459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787"/>
            <a:stretch>
              <a:fillRect/>
            </a:stretch>
          </p:blipFill>
          <p:spPr bwMode="auto">
            <a:xfrm>
              <a:off x="1058992" y="1277510"/>
              <a:ext cx="8379817" cy="1675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1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54" t="67632" r="20909" b="17746"/>
            <a:stretch>
              <a:fillRect/>
            </a:stretch>
          </p:blipFill>
          <p:spPr bwMode="auto">
            <a:xfrm>
              <a:off x="6811650" y="2466442"/>
              <a:ext cx="1142702" cy="60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465" name="מציין מיקום של מספר שקופית 10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DA46FC-1FB6-4AD1-B608-37E8CE6A075C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DB3EC-1230-4C5D-B0D4-CF19FB885533}" type="datetime1">
              <a:rPr lang="en-US" smtClean="0"/>
              <a:t>10/30/2021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627108-1C61-462F-A1C9-674D82666C4F}"/>
              </a:ext>
            </a:extLst>
          </p:cNvPr>
          <p:cNvSpPr/>
          <p:nvPr/>
        </p:nvSpPr>
        <p:spPr>
          <a:xfrm>
            <a:off x="3237722" y="2466443"/>
            <a:ext cx="4795935" cy="6948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31FA8-7A3B-4870-9417-2D66A4ADA498}"/>
              </a:ext>
            </a:extLst>
          </p:cNvPr>
          <p:cNvSpPr txBox="1"/>
          <p:nvPr/>
        </p:nvSpPr>
        <p:spPr>
          <a:xfrm>
            <a:off x="3237722" y="2584142"/>
            <a:ext cx="4292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72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Information Theory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2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0DB9F7-77C8-4D47-BDBF-731B4C4B7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8" name="Picture 2" descr="Introduction to Information Theory - 2021">
            <a:extLst>
              <a:ext uri="{FF2B5EF4-FFF2-40B4-BE49-F238E27FC236}">
                <a16:creationId xmlns:a16="http://schemas.microsoft.com/office/drawing/2014/main" id="{26FD84EA-F375-4FA2-B04D-7DCD23786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45" y="1372603"/>
            <a:ext cx="5088489" cy="52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148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1" y="-72976"/>
            <a:ext cx="8227457" cy="1142702"/>
          </a:xfrm>
        </p:spPr>
        <p:txBody>
          <a:bodyPr>
            <a:normAutofit/>
          </a:bodyPr>
          <a:lstStyle/>
          <a:p>
            <a:pPr algn="ctr"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Entropy – Small Examples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60581" y="1277511"/>
            <a:ext cx="8379817" cy="1798373"/>
            <a:chOff x="1058992" y="1277510"/>
            <a:chExt cx="8379817" cy="1798373"/>
          </a:xfrm>
        </p:grpSpPr>
        <p:pic>
          <p:nvPicPr>
            <p:cNvPr id="19459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787"/>
            <a:stretch>
              <a:fillRect/>
            </a:stretch>
          </p:blipFill>
          <p:spPr bwMode="auto">
            <a:xfrm>
              <a:off x="1058992" y="1277510"/>
              <a:ext cx="8379817" cy="1675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1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54" t="67632" r="20909" b="17746"/>
            <a:stretch>
              <a:fillRect/>
            </a:stretch>
          </p:blipFill>
          <p:spPr bwMode="auto">
            <a:xfrm>
              <a:off x="6811650" y="2466442"/>
              <a:ext cx="1142702" cy="60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465" name="מציין מיקום של מספר שקופית 10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DA46FC-1FB6-4AD1-B608-37E8CE6A075C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DB3EC-1230-4C5D-B0D4-CF19FB885533}" type="datetime1">
              <a:rPr lang="en-US" smtClean="0"/>
              <a:t>10/30/2021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91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Entropy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11678" cy="43513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 (X) = 0 if and only if the outcome is deterministic (all p(x) but one are zero): – 0*log 0 - 1* log 1 = 0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H(X)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log [number of outcomes]. H(X) is a maximum, when all outcomes are equiprobable: max H (X) = log [number of outcomes] </a:t>
                </a:r>
                <a:endParaRPr lang="he-IL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If all the outcomes have the same probability, then H (X) is a monotonic increasing function of the number of outcomes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11678" cy="4351338"/>
              </a:xfrm>
              <a:blipFill>
                <a:blip r:embed="rId3"/>
                <a:stretch>
                  <a:fillRect l="-1163" t="-2381" r="-17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21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42436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– Example </a:t>
            </a:r>
            <a:br>
              <a:rPr lang="en-US" dirty="0"/>
            </a:br>
            <a:r>
              <a:rPr lang="en-US" dirty="0"/>
              <a:t>Calculating </a:t>
            </a:r>
            <a:r>
              <a:rPr lang="en-US" i="1" dirty="0"/>
              <a:t>H(Test) </a:t>
            </a:r>
            <a:r>
              <a:rPr lang="en-US" dirty="0"/>
              <a:t>and </a:t>
            </a:r>
            <a:r>
              <a:rPr lang="en-US" i="1" dirty="0"/>
              <a:t>H(Disease) </a:t>
            </a:r>
            <a:endParaRPr lang="he-I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FBBCF0-E21E-484B-82FD-2855B8B29B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1681094"/>
              </p:ext>
            </p:extLst>
          </p:nvPr>
        </p:nvGraphicFramePr>
        <p:xfrm>
          <a:off x="2071401" y="1798479"/>
          <a:ext cx="6363474" cy="14833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23528">
                  <a:extLst>
                    <a:ext uri="{9D8B030D-6E8A-4147-A177-3AD203B41FA5}">
                      <a16:colId xmlns:a16="http://schemas.microsoft.com/office/drawing/2014/main" val="1502125323"/>
                    </a:ext>
                  </a:extLst>
                </a:gridCol>
                <a:gridCol w="1644202">
                  <a:extLst>
                    <a:ext uri="{9D8B030D-6E8A-4147-A177-3AD203B41FA5}">
                      <a16:colId xmlns:a16="http://schemas.microsoft.com/office/drawing/2014/main" val="1838027304"/>
                    </a:ext>
                  </a:extLst>
                </a:gridCol>
                <a:gridCol w="1504875">
                  <a:extLst>
                    <a:ext uri="{9D8B030D-6E8A-4147-A177-3AD203B41FA5}">
                      <a16:colId xmlns:a16="http://schemas.microsoft.com/office/drawing/2014/main" val="1270836655"/>
                    </a:ext>
                  </a:extLst>
                </a:gridCol>
                <a:gridCol w="1590869">
                  <a:extLst>
                    <a:ext uri="{9D8B030D-6E8A-4147-A177-3AD203B41FA5}">
                      <a16:colId xmlns:a16="http://schemas.microsoft.com/office/drawing/2014/main" val="145869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Disease = 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Disease = Yes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Data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64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Negative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8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Positive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9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0898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22</a:t>
            </a:fld>
            <a:endParaRPr lang="he-I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AA3252-7676-47C4-9B3C-38BDAC1F9F60}"/>
              </a:ext>
            </a:extLst>
          </p:cNvPr>
          <p:cNvSpPr/>
          <p:nvPr/>
        </p:nvSpPr>
        <p:spPr>
          <a:xfrm>
            <a:off x="1023257" y="370035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</a:rPr>
              <a:t>H(Test) = ? </a:t>
            </a:r>
          </a:p>
          <a:p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</a:rPr>
              <a:t>H(Disease) = ? </a:t>
            </a:r>
            <a:endParaRPr lang="he-IL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1B0569-0892-44DF-BC04-8D74B5C0825B}"/>
                  </a:ext>
                </a:extLst>
              </p:cNvPr>
              <p:cNvSpPr/>
              <p:nvPr/>
            </p:nvSpPr>
            <p:spPr>
              <a:xfrm>
                <a:off x="8961705" y="2026816"/>
                <a:ext cx="2983381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1B0569-0892-44DF-BC04-8D74B5C08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705" y="2026816"/>
                <a:ext cx="2983381" cy="763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0442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– Example </a:t>
            </a:r>
            <a:br>
              <a:rPr lang="en-US" dirty="0"/>
            </a:br>
            <a:r>
              <a:rPr lang="en-US" dirty="0"/>
              <a:t>Calculating </a:t>
            </a:r>
            <a:r>
              <a:rPr lang="en-US" i="1" dirty="0"/>
              <a:t>H(Test) </a:t>
            </a:r>
            <a:r>
              <a:rPr lang="en-US" dirty="0"/>
              <a:t>and </a:t>
            </a:r>
            <a:r>
              <a:rPr lang="en-US" i="1" dirty="0"/>
              <a:t>H(Disease) </a:t>
            </a:r>
            <a:endParaRPr lang="he-I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FBBCF0-E21E-484B-82FD-2855B8B29B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2741846"/>
              </p:ext>
            </p:extLst>
          </p:nvPr>
        </p:nvGraphicFramePr>
        <p:xfrm>
          <a:off x="2071401" y="1798479"/>
          <a:ext cx="6363474" cy="14833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23528">
                  <a:extLst>
                    <a:ext uri="{9D8B030D-6E8A-4147-A177-3AD203B41FA5}">
                      <a16:colId xmlns:a16="http://schemas.microsoft.com/office/drawing/2014/main" val="1502125323"/>
                    </a:ext>
                  </a:extLst>
                </a:gridCol>
                <a:gridCol w="1644202">
                  <a:extLst>
                    <a:ext uri="{9D8B030D-6E8A-4147-A177-3AD203B41FA5}">
                      <a16:colId xmlns:a16="http://schemas.microsoft.com/office/drawing/2014/main" val="1838027304"/>
                    </a:ext>
                  </a:extLst>
                </a:gridCol>
                <a:gridCol w="1504875">
                  <a:extLst>
                    <a:ext uri="{9D8B030D-6E8A-4147-A177-3AD203B41FA5}">
                      <a16:colId xmlns:a16="http://schemas.microsoft.com/office/drawing/2014/main" val="1270836655"/>
                    </a:ext>
                  </a:extLst>
                </a:gridCol>
                <a:gridCol w="1590869">
                  <a:extLst>
                    <a:ext uri="{9D8B030D-6E8A-4147-A177-3AD203B41FA5}">
                      <a16:colId xmlns:a16="http://schemas.microsoft.com/office/drawing/2014/main" val="145869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Disease = 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Disease = Yes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Data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64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Negative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8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Positive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9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0898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23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63D9B80-AED4-44BE-A690-E4DC7EDBD1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5025279"/>
                  </p:ext>
                </p:extLst>
              </p:nvPr>
            </p:nvGraphicFramePr>
            <p:xfrm>
              <a:off x="595607" y="3865691"/>
              <a:ext cx="10657110" cy="1772984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718973">
                      <a:extLst>
                        <a:ext uri="{9D8B030D-6E8A-4147-A177-3AD203B41FA5}">
                          <a16:colId xmlns:a16="http://schemas.microsoft.com/office/drawing/2014/main" val="4159582631"/>
                        </a:ext>
                      </a:extLst>
                    </a:gridCol>
                    <a:gridCol w="2753597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520262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664278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H(Test)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6/10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P(test)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737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322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he-IL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he-IL" b="1" dirty="0"/>
                            <a:t>0.971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0.6*0.737=0.4422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0.4*1.322=0.529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-p(test)*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he-IL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23148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63D9B80-AED4-44BE-A690-E4DC7EDBD1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5025279"/>
                  </p:ext>
                </p:extLst>
              </p:nvPr>
            </p:nvGraphicFramePr>
            <p:xfrm>
              <a:off x="595607" y="3865691"/>
              <a:ext cx="10657110" cy="1772984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718973">
                      <a:extLst>
                        <a:ext uri="{9D8B030D-6E8A-4147-A177-3AD203B41FA5}">
                          <a16:colId xmlns:a16="http://schemas.microsoft.com/office/drawing/2014/main" val="4159582631"/>
                        </a:ext>
                      </a:extLst>
                    </a:gridCol>
                    <a:gridCol w="2753597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520262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664278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H(Test)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6/10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P(test)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660464">
                    <a:tc>
                      <a:txBody>
                        <a:bodyPr/>
                        <a:lstStyle/>
                        <a:p>
                          <a:pPr rtl="1"/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98894" t="-117593" r="-189381" b="-7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217150" t="-117593" r="-106763" b="-7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300458" t="-117593" r="-1144" b="-703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he-IL" b="1" dirty="0"/>
                            <a:t>0.971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0.6*0.737=0.4422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0.4*1.322=0.529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300458" t="-385246" r="-1144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23148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9CB1513-EAD6-45DA-966E-72015C54636D}"/>
              </a:ext>
            </a:extLst>
          </p:cNvPr>
          <p:cNvSpPr/>
          <p:nvPr/>
        </p:nvSpPr>
        <p:spPr>
          <a:xfrm>
            <a:off x="8705461" y="4168628"/>
            <a:ext cx="1079238" cy="984855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Entropy of Test</a:t>
            </a:r>
            <a:endParaRPr lang="he-I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4B69F81-D534-45FE-87C6-558F4CAC98DF}"/>
                  </a:ext>
                </a:extLst>
              </p:cNvPr>
              <p:cNvSpPr/>
              <p:nvPr/>
            </p:nvSpPr>
            <p:spPr>
              <a:xfrm>
                <a:off x="8961705" y="2026816"/>
                <a:ext cx="2983381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4B69F81-D534-45FE-87C6-558F4CAC9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705" y="2026816"/>
                <a:ext cx="2983381" cy="763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8141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– Example </a:t>
            </a:r>
            <a:br>
              <a:rPr lang="en-US" dirty="0"/>
            </a:br>
            <a:r>
              <a:rPr lang="en-US" dirty="0"/>
              <a:t>Calculating </a:t>
            </a:r>
            <a:r>
              <a:rPr lang="en-US" i="1" dirty="0"/>
              <a:t>H(Test) </a:t>
            </a:r>
            <a:r>
              <a:rPr lang="en-US" dirty="0"/>
              <a:t>and </a:t>
            </a:r>
            <a:r>
              <a:rPr lang="en-US" i="1" dirty="0"/>
              <a:t>H(Disease) </a:t>
            </a:r>
            <a:endParaRPr lang="he-I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FBBCF0-E21E-484B-82FD-2855B8B29B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6215869"/>
              </p:ext>
            </p:extLst>
          </p:nvPr>
        </p:nvGraphicFramePr>
        <p:xfrm>
          <a:off x="2071401" y="1798479"/>
          <a:ext cx="6363474" cy="14833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23528">
                  <a:extLst>
                    <a:ext uri="{9D8B030D-6E8A-4147-A177-3AD203B41FA5}">
                      <a16:colId xmlns:a16="http://schemas.microsoft.com/office/drawing/2014/main" val="1502125323"/>
                    </a:ext>
                  </a:extLst>
                </a:gridCol>
                <a:gridCol w="1644202">
                  <a:extLst>
                    <a:ext uri="{9D8B030D-6E8A-4147-A177-3AD203B41FA5}">
                      <a16:colId xmlns:a16="http://schemas.microsoft.com/office/drawing/2014/main" val="1838027304"/>
                    </a:ext>
                  </a:extLst>
                </a:gridCol>
                <a:gridCol w="1504875">
                  <a:extLst>
                    <a:ext uri="{9D8B030D-6E8A-4147-A177-3AD203B41FA5}">
                      <a16:colId xmlns:a16="http://schemas.microsoft.com/office/drawing/2014/main" val="1270836655"/>
                    </a:ext>
                  </a:extLst>
                </a:gridCol>
                <a:gridCol w="1590869">
                  <a:extLst>
                    <a:ext uri="{9D8B030D-6E8A-4147-A177-3AD203B41FA5}">
                      <a16:colId xmlns:a16="http://schemas.microsoft.com/office/drawing/2014/main" val="145869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Disease = 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Disease = Yes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Data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64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Negative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8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Positive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9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0898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24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63D9B80-AED4-44BE-A690-E4DC7EDBD1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0987580"/>
                  </p:ext>
                </p:extLst>
              </p:nvPr>
            </p:nvGraphicFramePr>
            <p:xfrm>
              <a:off x="141515" y="3772105"/>
              <a:ext cx="11908969" cy="1772984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3038363">
                      <a:extLst>
                        <a:ext uri="{9D8B030D-6E8A-4147-A177-3AD203B41FA5}">
                          <a16:colId xmlns:a16="http://schemas.microsoft.com/office/drawing/2014/main" val="4159582631"/>
                        </a:ext>
                      </a:extLst>
                    </a:gridCol>
                    <a:gridCol w="3077054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816309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97724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H(Disease)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P(Disease)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he-IL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b="1" dirty="0"/>
                            <a:t>1</a:t>
                          </a:r>
                          <a:endParaRPr lang="he-IL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0.5*1=0.5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0.5*1=0.5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-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he-IL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𝐷𝑖𝑠𝑒𝑎𝑠𝑒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23148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63D9B80-AED4-44BE-A690-E4DC7EDBD1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0987580"/>
                  </p:ext>
                </p:extLst>
              </p:nvPr>
            </p:nvGraphicFramePr>
            <p:xfrm>
              <a:off x="141515" y="3772105"/>
              <a:ext cx="11908969" cy="1772984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3038363">
                      <a:extLst>
                        <a:ext uri="{9D8B030D-6E8A-4147-A177-3AD203B41FA5}">
                          <a16:colId xmlns:a16="http://schemas.microsoft.com/office/drawing/2014/main" val="4159582631"/>
                        </a:ext>
                      </a:extLst>
                    </a:gridCol>
                    <a:gridCol w="3077054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816309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97724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H(Disease)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P(Disease)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660464">
                    <a:tc>
                      <a:txBody>
                        <a:bodyPr/>
                        <a:lstStyle/>
                        <a:p>
                          <a:pPr rtl="1"/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99206" t="-116514" r="-189484" b="-69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217316" t="-116514" r="-106710" b="-69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299796" t="-116514" r="-818" b="-69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b="1" dirty="0"/>
                            <a:t>1</a:t>
                          </a:r>
                          <a:endParaRPr lang="he-IL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0.5*1=0.5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0.5*1=0.5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299796" t="-386885" r="-818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23148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F4BBFD6-BDCB-4A00-A338-134C2495C3C6}"/>
              </a:ext>
            </a:extLst>
          </p:cNvPr>
          <p:cNvSpPr/>
          <p:nvPr/>
        </p:nvSpPr>
        <p:spPr>
          <a:xfrm>
            <a:off x="9171992" y="4166169"/>
            <a:ext cx="1079238" cy="984855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Entropy of Disease</a:t>
            </a:r>
            <a:endParaRPr lang="he-I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6246F9-F3C1-4849-8857-47DDCBDF7F19}"/>
                  </a:ext>
                </a:extLst>
              </p:cNvPr>
              <p:cNvSpPr/>
              <p:nvPr/>
            </p:nvSpPr>
            <p:spPr>
              <a:xfrm>
                <a:off x="8915052" y="2084752"/>
                <a:ext cx="2983381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6246F9-F3C1-4849-8857-47DDCBDF7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052" y="2084752"/>
                <a:ext cx="2983381" cy="763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6518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580" y="220068"/>
            <a:ext cx="9601200" cy="1143000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Entropy – Examples</a:t>
            </a:r>
          </a:p>
        </p:txBody>
      </p:sp>
      <p:sp>
        <p:nvSpPr>
          <p:cNvPr id="21507" name="Rectangle 12"/>
          <p:cNvSpPr>
            <a:spLocks noChangeArrowheads="1"/>
          </p:cNvSpPr>
          <p:nvPr/>
        </p:nvSpPr>
        <p:spPr bwMode="auto">
          <a:xfrm>
            <a:off x="1525193" y="583354"/>
            <a:ext cx="184683" cy="369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sp>
        <p:nvSpPr>
          <p:cNvPr id="21508" name="Rectangle 62"/>
          <p:cNvSpPr>
            <a:spLocks noChangeArrowheads="1"/>
          </p:cNvSpPr>
          <p:nvPr/>
        </p:nvSpPr>
        <p:spPr bwMode="auto">
          <a:xfrm>
            <a:off x="1525193" y="583354"/>
            <a:ext cx="184683" cy="369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pic>
        <p:nvPicPr>
          <p:cNvPr id="21509" name="Picture 8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259" y="2034668"/>
            <a:ext cx="8532178" cy="2999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AutoShape 896"/>
          <p:cNvSpPr>
            <a:spLocks noChangeArrowheads="1"/>
          </p:cNvSpPr>
          <p:nvPr/>
        </p:nvSpPr>
        <p:spPr bwMode="auto">
          <a:xfrm>
            <a:off x="9383996" y="2569685"/>
            <a:ext cx="1191861" cy="559542"/>
          </a:xfrm>
          <a:prstGeom prst="wedgeEllipseCallout">
            <a:avLst>
              <a:gd name="adj1" fmla="val -60028"/>
              <a:gd name="adj2" fmla="val 66042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1799" dirty="0"/>
              <a:t>H(X)</a:t>
            </a:r>
          </a:p>
        </p:txBody>
      </p:sp>
      <p:sp>
        <p:nvSpPr>
          <p:cNvPr id="21511" name="AutoShape 897"/>
          <p:cNvSpPr>
            <a:spLocks noChangeArrowheads="1"/>
          </p:cNvSpPr>
          <p:nvPr/>
        </p:nvSpPr>
        <p:spPr bwMode="auto">
          <a:xfrm>
            <a:off x="9383996" y="4200695"/>
            <a:ext cx="1218883" cy="538523"/>
          </a:xfrm>
          <a:prstGeom prst="wedgeEllipseCallout">
            <a:avLst>
              <a:gd name="adj1" fmla="val -60028"/>
              <a:gd name="adj2" fmla="val 66042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1799" dirty="0"/>
              <a:t>H(Y)</a:t>
            </a:r>
          </a:p>
        </p:txBody>
      </p:sp>
      <p:sp>
        <p:nvSpPr>
          <p:cNvPr id="21516" name="מציין מיקום של מספר שקופית 1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BD34F8-1F23-474F-ACB8-5D862E9338A6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he-IL" sz="1400"/>
          </a:p>
        </p:txBody>
      </p:sp>
      <p:sp>
        <p:nvSpPr>
          <p:cNvPr id="21517" name="AutoShape 13"/>
          <p:cNvSpPr>
            <a:spLocks noChangeAspect="1" noChangeArrowheads="1"/>
          </p:cNvSpPr>
          <p:nvPr/>
        </p:nvSpPr>
        <p:spPr bwMode="auto">
          <a:xfrm>
            <a:off x="1906091" y="2057759"/>
            <a:ext cx="8532178" cy="2999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F44A-FAC5-41DA-BF41-0F115D0D472C}" type="datetime1">
              <a:rPr lang="en-US" smtClean="0"/>
              <a:t>10/30/2021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80554D-6427-474B-908C-FC7A150A082B}"/>
              </a:ext>
            </a:extLst>
          </p:cNvPr>
          <p:cNvSpPr/>
          <p:nvPr/>
        </p:nvSpPr>
        <p:spPr>
          <a:xfrm>
            <a:off x="942392" y="2592776"/>
            <a:ext cx="9899779" cy="985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64439C8-9FB7-4265-8B4A-7645BCD8A3C1}"/>
              </a:ext>
            </a:extLst>
          </p:cNvPr>
          <p:cNvSpPr/>
          <p:nvPr/>
        </p:nvSpPr>
        <p:spPr>
          <a:xfrm>
            <a:off x="9573208" y="2159207"/>
            <a:ext cx="865061" cy="82099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52DC9D-0A14-4BCF-BC88-C24E338F4223}"/>
              </a:ext>
            </a:extLst>
          </p:cNvPr>
          <p:cNvSpPr/>
          <p:nvPr/>
        </p:nvSpPr>
        <p:spPr>
          <a:xfrm rot="16200000">
            <a:off x="8086067" y="1684837"/>
            <a:ext cx="624018" cy="1191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BA151C-06D2-4918-BD68-57865645B9A3}"/>
              </a:ext>
            </a:extLst>
          </p:cNvPr>
          <p:cNvSpPr/>
          <p:nvPr/>
        </p:nvSpPr>
        <p:spPr>
          <a:xfrm>
            <a:off x="942392" y="4222497"/>
            <a:ext cx="9899779" cy="985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79500F-CB9F-4B6B-A384-1BE63081552F}"/>
              </a:ext>
            </a:extLst>
          </p:cNvPr>
          <p:cNvSpPr/>
          <p:nvPr/>
        </p:nvSpPr>
        <p:spPr>
          <a:xfrm>
            <a:off x="9573208" y="3807590"/>
            <a:ext cx="865061" cy="82099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809703-70F3-407F-B869-CEEC44B26FA7}"/>
              </a:ext>
            </a:extLst>
          </p:cNvPr>
          <p:cNvSpPr/>
          <p:nvPr/>
        </p:nvSpPr>
        <p:spPr>
          <a:xfrm rot="16200000">
            <a:off x="8086067" y="3323889"/>
            <a:ext cx="624018" cy="1191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176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580" y="220068"/>
            <a:ext cx="9601200" cy="1143000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Entropy – Examples</a:t>
            </a:r>
          </a:p>
        </p:txBody>
      </p:sp>
      <p:sp>
        <p:nvSpPr>
          <p:cNvPr id="21507" name="Rectangle 12"/>
          <p:cNvSpPr>
            <a:spLocks noChangeArrowheads="1"/>
          </p:cNvSpPr>
          <p:nvPr/>
        </p:nvSpPr>
        <p:spPr bwMode="auto">
          <a:xfrm>
            <a:off x="1525193" y="583354"/>
            <a:ext cx="184683" cy="369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sp>
        <p:nvSpPr>
          <p:cNvPr id="21508" name="Rectangle 62"/>
          <p:cNvSpPr>
            <a:spLocks noChangeArrowheads="1"/>
          </p:cNvSpPr>
          <p:nvPr/>
        </p:nvSpPr>
        <p:spPr bwMode="auto">
          <a:xfrm>
            <a:off x="1525193" y="583354"/>
            <a:ext cx="184683" cy="369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pic>
        <p:nvPicPr>
          <p:cNvPr id="21509" name="Picture 8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259" y="2034668"/>
            <a:ext cx="8532178" cy="2999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AutoShape 896"/>
          <p:cNvSpPr>
            <a:spLocks noChangeArrowheads="1"/>
          </p:cNvSpPr>
          <p:nvPr/>
        </p:nvSpPr>
        <p:spPr bwMode="auto">
          <a:xfrm>
            <a:off x="9383996" y="2569685"/>
            <a:ext cx="1191861" cy="559542"/>
          </a:xfrm>
          <a:prstGeom prst="wedgeEllipseCallout">
            <a:avLst>
              <a:gd name="adj1" fmla="val -60028"/>
              <a:gd name="adj2" fmla="val 66042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1799" dirty="0"/>
              <a:t>H(X)</a:t>
            </a:r>
          </a:p>
        </p:txBody>
      </p:sp>
      <p:sp>
        <p:nvSpPr>
          <p:cNvPr id="21511" name="AutoShape 897"/>
          <p:cNvSpPr>
            <a:spLocks noChangeArrowheads="1"/>
          </p:cNvSpPr>
          <p:nvPr/>
        </p:nvSpPr>
        <p:spPr bwMode="auto">
          <a:xfrm>
            <a:off x="9383996" y="4200695"/>
            <a:ext cx="1218883" cy="538523"/>
          </a:xfrm>
          <a:prstGeom prst="wedgeEllipseCallout">
            <a:avLst>
              <a:gd name="adj1" fmla="val -60028"/>
              <a:gd name="adj2" fmla="val 66042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1799" dirty="0"/>
              <a:t>H(Y)</a:t>
            </a:r>
          </a:p>
        </p:txBody>
      </p:sp>
      <p:sp>
        <p:nvSpPr>
          <p:cNvPr id="21516" name="מציין מיקום של מספר שקופית 1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BD34F8-1F23-474F-ACB8-5D862E9338A6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he-IL" sz="1400"/>
          </a:p>
        </p:txBody>
      </p:sp>
      <p:sp>
        <p:nvSpPr>
          <p:cNvPr id="21517" name="AutoShape 13"/>
          <p:cNvSpPr>
            <a:spLocks noChangeAspect="1" noChangeArrowheads="1"/>
          </p:cNvSpPr>
          <p:nvPr/>
        </p:nvSpPr>
        <p:spPr bwMode="auto">
          <a:xfrm>
            <a:off x="1906091" y="2057759"/>
            <a:ext cx="8532178" cy="2999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F44A-FAC5-41DA-BF41-0F115D0D472C}" type="datetime1">
              <a:rPr lang="en-US" smtClean="0"/>
              <a:t>10/30/2021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459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52400"/>
            <a:ext cx="9601200" cy="1143000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Conditional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88485" y="1617518"/>
                <a:ext cx="9601200" cy="4191000"/>
              </a:xfrm>
            </p:spPr>
            <p:txBody>
              <a:bodyPr>
                <a:normAutofit/>
              </a:bodyPr>
              <a:lstStyle/>
              <a:p>
                <a:pPr marL="0" indent="0"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he-IL" sz="3999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he-IL" sz="3999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3999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he-IL" sz="3999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he-IL" sz="3999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he-IL" sz="3999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he-IL" sz="3999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he-IL" sz="3999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he-IL" sz="3999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he-IL" sz="3999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he-IL" sz="3999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he-IL" sz="3999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he-IL" sz="3999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he-IL" sz="3999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he-IL" sz="3999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altLang="he-IL" sz="3999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he-IL" sz="3999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he-IL" sz="3999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he-IL" sz="3999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he-IL" sz="3999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US" altLang="he-IL" sz="3999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nary>
                    <m:r>
                      <a:rPr lang="en-US" altLang="he-IL" sz="3999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Where:</a:t>
                </a:r>
              </a:p>
              <a:p>
                <a:pPr marL="0" indent="0">
                  <a:buNone/>
                </a:pPr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 Y – discrete random variables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joint probability of x and 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he-IL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conditional probability of y given x</a:t>
                </a:r>
              </a:p>
              <a:p>
                <a:pPr marL="0" indent="0">
                  <a:buNone/>
                </a:pPr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Interpretation: measure of uncertainty of Y, when X is given. </a:t>
                </a:r>
              </a:p>
            </p:txBody>
          </p:sp>
        </mc:Choice>
        <mc:Fallback xmlns="">
          <p:sp>
            <p:nvSpPr>
              <p:cNvPr id="235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88485" y="1617518"/>
                <a:ext cx="9601200" cy="4191000"/>
              </a:xfrm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56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3AFA6F-D5A1-4D87-AFE4-CAAE4C5168C8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EF25-E4C2-48FA-8BDD-0DD340DAA341}" type="datetime1">
              <a:rPr lang="en-US" smtClean="0"/>
              <a:t>10/30/2021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2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Shannon’s Information Theory </a:t>
            </a:r>
            <a:br>
              <a:rPr lang="en-US" dirty="0"/>
            </a:br>
            <a:r>
              <a:rPr lang="en-US" dirty="0"/>
              <a:t>Basic Concepts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11678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Conditional Entropy </a:t>
                </a:r>
                <a:endParaRPr lang="he-IL" dirty="0"/>
              </a:p>
              <a:p>
                <a:r>
                  <a:rPr lang="en-US" dirty="0"/>
                  <a:t>Goal: measure of uncertainty of Y, when X is given.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 </a:t>
                </a:r>
              </a:p>
              <a:p>
                <a:pPr lvl="1"/>
                <a:r>
                  <a:rPr lang="en-US" dirty="0"/>
                  <a:t>X, Y - discrete random variables </a:t>
                </a:r>
              </a:p>
              <a:p>
                <a:pPr lvl="1"/>
                <a:r>
                  <a:rPr lang="en-US" dirty="0"/>
                  <a:t>p(</a:t>
                </a:r>
                <a:r>
                  <a:rPr lang="en-US" dirty="0" err="1"/>
                  <a:t>x,y</a:t>
                </a:r>
                <a:r>
                  <a:rPr lang="en-US" dirty="0"/>
                  <a:t>) – joint probability of x and y</a:t>
                </a:r>
              </a:p>
              <a:p>
                <a:pPr lvl="1"/>
                <a:r>
                  <a:rPr lang="en-US" dirty="0"/>
                  <a:t>p(</a:t>
                </a:r>
                <a:r>
                  <a:rPr lang="en-US" dirty="0" err="1"/>
                  <a:t>y|x</a:t>
                </a:r>
                <a:r>
                  <a:rPr lang="en-US" dirty="0"/>
                  <a:t>) – conditional probability of y given x </a:t>
                </a:r>
              </a:p>
              <a:p>
                <a:r>
                  <a:rPr lang="en-US" dirty="0"/>
                  <a:t>Properties of Conditional Entropy </a:t>
                </a:r>
                <a:endParaRPr lang="he-IL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If Y = f(X) then H(Y|X) = 0</a:t>
                </a:r>
                <a:endParaRPr lang="he-IL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uncertainty of Y is never increased by knowledge of X: H (Y/X)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H(Y)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If X and Y are independent (or </a:t>
                </a:r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Y not dependent on X </a:t>
                </a:r>
                <a:r>
                  <a:rPr lang="en-US" dirty="0"/>
                  <a:t>), then H(Y/X) = H(Y)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11678" cy="4351338"/>
              </a:xfrm>
              <a:blipFill>
                <a:blip r:embed="rId3"/>
                <a:stretch>
                  <a:fillRect l="-1052" t="-350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28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60423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</a:t>
            </a:r>
            <a:r>
              <a:rPr lang="en-US" i="1" dirty="0"/>
              <a:t>H(</a:t>
            </a:r>
            <a:r>
              <a:rPr lang="en-US" i="1" dirty="0" err="1"/>
              <a:t>Disease|Test</a:t>
            </a:r>
            <a:r>
              <a:rPr lang="en-US" i="1" dirty="0"/>
              <a:t>) </a:t>
            </a:r>
            <a:endParaRPr lang="he-I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FBBCF0-E21E-484B-82FD-2855B8B29B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1855223"/>
              </p:ext>
            </p:extLst>
          </p:nvPr>
        </p:nvGraphicFramePr>
        <p:xfrm>
          <a:off x="2071401" y="1798479"/>
          <a:ext cx="6363474" cy="14833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23528">
                  <a:extLst>
                    <a:ext uri="{9D8B030D-6E8A-4147-A177-3AD203B41FA5}">
                      <a16:colId xmlns:a16="http://schemas.microsoft.com/office/drawing/2014/main" val="1502125323"/>
                    </a:ext>
                  </a:extLst>
                </a:gridCol>
                <a:gridCol w="1644202">
                  <a:extLst>
                    <a:ext uri="{9D8B030D-6E8A-4147-A177-3AD203B41FA5}">
                      <a16:colId xmlns:a16="http://schemas.microsoft.com/office/drawing/2014/main" val="1838027304"/>
                    </a:ext>
                  </a:extLst>
                </a:gridCol>
                <a:gridCol w="1504875">
                  <a:extLst>
                    <a:ext uri="{9D8B030D-6E8A-4147-A177-3AD203B41FA5}">
                      <a16:colId xmlns:a16="http://schemas.microsoft.com/office/drawing/2014/main" val="1270836655"/>
                    </a:ext>
                  </a:extLst>
                </a:gridCol>
                <a:gridCol w="1590869">
                  <a:extLst>
                    <a:ext uri="{9D8B030D-6E8A-4147-A177-3AD203B41FA5}">
                      <a16:colId xmlns:a16="http://schemas.microsoft.com/office/drawing/2014/main" val="145869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Disease = 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Disease = Yes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Data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64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Negative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8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Positive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9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0898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29</a:t>
            </a:fld>
            <a:endParaRPr lang="he-I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AA3252-7676-47C4-9B3C-38BDAC1F9F60}"/>
              </a:ext>
            </a:extLst>
          </p:cNvPr>
          <p:cNvSpPr/>
          <p:nvPr/>
        </p:nvSpPr>
        <p:spPr>
          <a:xfrm>
            <a:off x="1023257" y="370035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i="1" dirty="0"/>
              <a:t>H(</a:t>
            </a:r>
            <a:r>
              <a:rPr lang="en-US" sz="2400" i="1" dirty="0" err="1"/>
              <a:t>Disease|Test</a:t>
            </a:r>
            <a:r>
              <a:rPr lang="en-US" sz="2400" i="1" dirty="0"/>
              <a:t>) 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</a:rPr>
              <a:t>= ? </a:t>
            </a:r>
          </a:p>
        </p:txBody>
      </p:sp>
    </p:spTree>
    <p:extLst>
      <p:ext uri="{BB962C8B-B14F-4D97-AF65-F5344CB8AC3E}">
        <p14:creationId xmlns:p14="http://schemas.microsoft.com/office/powerpoint/2010/main" val="3241749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Information Theory?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1678" cy="4351338"/>
          </a:xfrm>
        </p:spPr>
        <p:txBody>
          <a:bodyPr>
            <a:normAutofit/>
          </a:bodyPr>
          <a:lstStyle/>
          <a:p>
            <a:r>
              <a:rPr lang="en-US" dirty="0"/>
              <a:t>Data mining objectives –reminder</a:t>
            </a:r>
          </a:p>
          <a:p>
            <a:pPr lvl="1"/>
            <a:r>
              <a:rPr lang="en-US" dirty="0"/>
              <a:t>Identify valid, novel, potentially useful, and ultimately understandable </a:t>
            </a:r>
            <a:r>
              <a:rPr lang="en-US" u="sng" dirty="0"/>
              <a:t>patterns</a:t>
            </a:r>
            <a:r>
              <a:rPr lang="en-US" dirty="0"/>
              <a:t> in data</a:t>
            </a:r>
          </a:p>
          <a:p>
            <a:r>
              <a:rPr lang="en-US" dirty="0"/>
              <a:t>Any large dataset contains a potentially infinite amount of patterns</a:t>
            </a:r>
          </a:p>
          <a:p>
            <a:pPr lvl="1"/>
            <a:r>
              <a:rPr lang="en-US" dirty="0"/>
              <a:t>Most of them are </a:t>
            </a:r>
            <a:r>
              <a:rPr lang="en-US" u="sng" dirty="0"/>
              <a:t>not</a:t>
            </a:r>
            <a:r>
              <a:rPr lang="en-US" dirty="0"/>
              <a:t> valid (random), completely useless, or too complex to be understood properly.</a:t>
            </a:r>
          </a:p>
          <a:p>
            <a:r>
              <a:rPr lang="en-US" dirty="0"/>
              <a:t>We need objective criteria for inducing the </a:t>
            </a:r>
            <a:r>
              <a:rPr lang="en-US" u="sng" dirty="0"/>
              <a:t>most informative patterns</a:t>
            </a:r>
            <a:r>
              <a:rPr lang="en-US" dirty="0"/>
              <a:t> from data</a:t>
            </a:r>
          </a:p>
          <a:p>
            <a:r>
              <a:rPr lang="en-US" b="1" dirty="0"/>
              <a:t>Information theory </a:t>
            </a:r>
            <a:r>
              <a:rPr lang="en-US" dirty="0"/>
              <a:t>provides a nice formal framework for finding and evaluating patterns.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24815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Entropy – Example 1</a:t>
            </a:r>
            <a:r>
              <a:rPr lang="en-US" i="1" dirty="0"/>
              <a:t> </a:t>
            </a:r>
            <a:endParaRPr lang="he-I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FBBCF0-E21E-484B-82FD-2855B8B29B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772546"/>
              </p:ext>
            </p:extLst>
          </p:nvPr>
        </p:nvGraphicFramePr>
        <p:xfrm>
          <a:off x="2071401" y="1798479"/>
          <a:ext cx="6363474" cy="14833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23528">
                  <a:extLst>
                    <a:ext uri="{9D8B030D-6E8A-4147-A177-3AD203B41FA5}">
                      <a16:colId xmlns:a16="http://schemas.microsoft.com/office/drawing/2014/main" val="1502125323"/>
                    </a:ext>
                  </a:extLst>
                </a:gridCol>
                <a:gridCol w="1644202">
                  <a:extLst>
                    <a:ext uri="{9D8B030D-6E8A-4147-A177-3AD203B41FA5}">
                      <a16:colId xmlns:a16="http://schemas.microsoft.com/office/drawing/2014/main" val="1838027304"/>
                    </a:ext>
                  </a:extLst>
                </a:gridCol>
                <a:gridCol w="1504875">
                  <a:extLst>
                    <a:ext uri="{9D8B030D-6E8A-4147-A177-3AD203B41FA5}">
                      <a16:colId xmlns:a16="http://schemas.microsoft.com/office/drawing/2014/main" val="1270836655"/>
                    </a:ext>
                  </a:extLst>
                </a:gridCol>
                <a:gridCol w="1590869">
                  <a:extLst>
                    <a:ext uri="{9D8B030D-6E8A-4147-A177-3AD203B41FA5}">
                      <a16:colId xmlns:a16="http://schemas.microsoft.com/office/drawing/2014/main" val="145869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Disease = 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Disease = Yes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Data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64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Negative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8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Positive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9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0898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30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63D9B80-AED4-44BE-A690-E4DC7EDBD1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1363842"/>
                  </p:ext>
                </p:extLst>
              </p:nvPr>
            </p:nvGraphicFramePr>
            <p:xfrm>
              <a:off x="595607" y="3865691"/>
              <a:ext cx="10657110" cy="148336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718973">
                      <a:extLst>
                        <a:ext uri="{9D8B030D-6E8A-4147-A177-3AD203B41FA5}">
                          <a16:colId xmlns:a16="http://schemas.microsoft.com/office/drawing/2014/main" val="4159582631"/>
                        </a:ext>
                      </a:extLst>
                    </a:gridCol>
                    <a:gridCol w="2753597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520262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664278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P(Test, Disease)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3/10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1/10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6/10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2/10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b="1" dirty="0"/>
                            <a:t>1</a:t>
                          </a:r>
                          <a:endParaRPr lang="he-IL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-p(test)*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he-IL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23148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63D9B80-AED4-44BE-A690-E4DC7EDBD1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1363842"/>
                  </p:ext>
                </p:extLst>
              </p:nvPr>
            </p:nvGraphicFramePr>
            <p:xfrm>
              <a:off x="595607" y="3865691"/>
              <a:ext cx="10657110" cy="148336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718973">
                      <a:extLst>
                        <a:ext uri="{9D8B030D-6E8A-4147-A177-3AD203B41FA5}">
                          <a16:colId xmlns:a16="http://schemas.microsoft.com/office/drawing/2014/main" val="4159582631"/>
                        </a:ext>
                      </a:extLst>
                    </a:gridCol>
                    <a:gridCol w="2753597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520262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664278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P(Test, Disease)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3/10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1/10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6/10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2/10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b="1" dirty="0"/>
                            <a:t>1</a:t>
                          </a:r>
                          <a:endParaRPr lang="he-IL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300458" t="-308197" r="-1144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23148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A7E9AA-D1D9-4A6C-9F73-A8E1C86C3D18}"/>
                  </a:ext>
                </a:extLst>
              </p:cNvPr>
              <p:cNvSpPr/>
              <p:nvPr/>
            </p:nvSpPr>
            <p:spPr>
              <a:xfrm>
                <a:off x="8573061" y="1892993"/>
                <a:ext cx="3618939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A7E9AA-D1D9-4A6C-9F73-A8E1C86C3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61" y="1892993"/>
                <a:ext cx="3618939" cy="763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455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Entropy – Example 1</a:t>
            </a:r>
            <a:r>
              <a:rPr lang="en-US" i="1" dirty="0"/>
              <a:t> </a:t>
            </a:r>
            <a:endParaRPr lang="he-I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FBBCF0-E21E-484B-82FD-2855B8B29B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042853"/>
              </p:ext>
            </p:extLst>
          </p:nvPr>
        </p:nvGraphicFramePr>
        <p:xfrm>
          <a:off x="71421" y="1642797"/>
          <a:ext cx="6363474" cy="14782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23528">
                  <a:extLst>
                    <a:ext uri="{9D8B030D-6E8A-4147-A177-3AD203B41FA5}">
                      <a16:colId xmlns:a16="http://schemas.microsoft.com/office/drawing/2014/main" val="1502125323"/>
                    </a:ext>
                  </a:extLst>
                </a:gridCol>
                <a:gridCol w="1644202">
                  <a:extLst>
                    <a:ext uri="{9D8B030D-6E8A-4147-A177-3AD203B41FA5}">
                      <a16:colId xmlns:a16="http://schemas.microsoft.com/office/drawing/2014/main" val="1838027304"/>
                    </a:ext>
                  </a:extLst>
                </a:gridCol>
                <a:gridCol w="1504875">
                  <a:extLst>
                    <a:ext uri="{9D8B030D-6E8A-4147-A177-3AD203B41FA5}">
                      <a16:colId xmlns:a16="http://schemas.microsoft.com/office/drawing/2014/main" val="1270836655"/>
                    </a:ext>
                  </a:extLst>
                </a:gridCol>
                <a:gridCol w="1590869">
                  <a:extLst>
                    <a:ext uri="{9D8B030D-6E8A-4147-A177-3AD203B41FA5}">
                      <a16:colId xmlns:a16="http://schemas.microsoft.com/office/drawing/2014/main" val="145869032"/>
                    </a:ext>
                  </a:extLst>
                </a:gridCol>
              </a:tblGrid>
              <a:tr h="3570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Disease = 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Disease = Yes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Data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64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Negative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8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Positive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9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0898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31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A7E9AA-D1D9-4A6C-9F73-A8E1C86C3D18}"/>
                  </a:ext>
                </a:extLst>
              </p:cNvPr>
              <p:cNvSpPr/>
              <p:nvPr/>
            </p:nvSpPr>
            <p:spPr>
              <a:xfrm>
                <a:off x="8573061" y="1892993"/>
                <a:ext cx="3618939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A7E9AA-D1D9-4A6C-9F73-A8E1C86C3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61" y="1892993"/>
                <a:ext cx="3618939" cy="763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AB9503D-2582-4000-87AA-23AD71C07F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318575"/>
                  </p:ext>
                </p:extLst>
              </p:nvPr>
            </p:nvGraphicFramePr>
            <p:xfrm>
              <a:off x="55537" y="5029115"/>
              <a:ext cx="7051728" cy="1691768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446117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238838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36677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-log p(</a:t>
                          </a:r>
                          <a:r>
                            <a:rPr lang="en-US" dirty="0" err="1"/>
                            <a:t>Disease|Test</a:t>
                          </a:r>
                          <a:r>
                            <a:rPr lang="en-US" dirty="0"/>
                            <a:t>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75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415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25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586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66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586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AB9503D-2582-4000-87AA-23AD71C07F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318575"/>
                  </p:ext>
                </p:extLst>
              </p:nvPr>
            </p:nvGraphicFramePr>
            <p:xfrm>
              <a:off x="55537" y="5029115"/>
              <a:ext cx="7051728" cy="1691768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446117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238838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36677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-log p(</a:t>
                          </a:r>
                          <a:r>
                            <a:rPr lang="en-US" dirty="0" err="1"/>
                            <a:t>Disease|Test</a:t>
                          </a:r>
                          <a:r>
                            <a:rPr lang="en-US" dirty="0"/>
                            <a:t>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660464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249" t="-60550" r="-189776" b="-1018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109239" t="-60550" r="-106793" b="-1018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660464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249" t="-160550" r="-189776" b="-18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109239" t="-160550" r="-106793" b="-18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9EE8512-2CD9-424A-B2B5-1E8D5A11FA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0523670"/>
                  </p:ext>
                </p:extLst>
              </p:nvPr>
            </p:nvGraphicFramePr>
            <p:xfrm>
              <a:off x="6677066" y="2817932"/>
              <a:ext cx="5368754" cy="2062862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625151">
                      <a:extLst>
                        <a:ext uri="{9D8B030D-6E8A-4147-A177-3AD203B41FA5}">
                          <a16:colId xmlns:a16="http://schemas.microsoft.com/office/drawing/2014/main" val="2622272914"/>
                        </a:ext>
                      </a:extLst>
                    </a:gridCol>
                    <a:gridCol w="1670696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1451824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162108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Disease = No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Disease = Yes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-p(</a:t>
                          </a:r>
                          <a:r>
                            <a:rPr lang="en-US" sz="1400" dirty="0" err="1"/>
                            <a:t>Test,Disease</a:t>
                          </a:r>
                          <a:r>
                            <a:rPr lang="en-US" sz="1400" dirty="0"/>
                            <a:t>) * log p(</a:t>
                          </a:r>
                          <a:r>
                            <a:rPr lang="en-US" sz="1400" dirty="0" err="1"/>
                            <a:t>Disease|Test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415569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0.325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415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125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Test = Negative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0.551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586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317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586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234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Test = Positive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b="1" dirty="0"/>
                            <a:t>0.875</a:t>
                          </a:r>
                          <a:endParaRPr lang="he-IL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442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434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Total H(</a:t>
                          </a:r>
                          <a:r>
                            <a:rPr lang="en-US" sz="1400" dirty="0" err="1"/>
                            <a:t>Disease|test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15943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9EE8512-2CD9-424A-B2B5-1E8D5A11FA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0523670"/>
                  </p:ext>
                </p:extLst>
              </p:nvPr>
            </p:nvGraphicFramePr>
            <p:xfrm>
              <a:off x="6677066" y="2817932"/>
              <a:ext cx="5368754" cy="2062862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625151">
                      <a:extLst>
                        <a:ext uri="{9D8B030D-6E8A-4147-A177-3AD203B41FA5}">
                          <a16:colId xmlns:a16="http://schemas.microsoft.com/office/drawing/2014/main" val="2622272914"/>
                        </a:ext>
                      </a:extLst>
                    </a:gridCol>
                    <a:gridCol w="1670696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1451824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162108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Disease = No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Disease = Yes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-p(</a:t>
                          </a:r>
                          <a:r>
                            <a:rPr lang="en-US" sz="1400" dirty="0" err="1"/>
                            <a:t>Test,Disease</a:t>
                          </a:r>
                          <a:r>
                            <a:rPr lang="en-US" sz="1400" dirty="0"/>
                            <a:t>) * log p(</a:t>
                          </a:r>
                          <a:r>
                            <a:rPr lang="en-US" sz="1400" dirty="0" err="1"/>
                            <a:t>Disease|Test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0.325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5"/>
                          <a:stretch>
                            <a:fillRect l="-37956" t="-101176" r="-185766" b="-2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5"/>
                          <a:stretch>
                            <a:fillRect l="-158159" t="-101176" r="-112971" b="-2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Test = Negative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0.551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5"/>
                          <a:stretch>
                            <a:fillRect l="-37956" t="-203571" r="-185766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5"/>
                          <a:stretch>
                            <a:fillRect l="-158159" t="-203571" r="-112971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Test = Positive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b="1" dirty="0"/>
                            <a:t>0.875</a:t>
                          </a:r>
                          <a:endParaRPr lang="he-IL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5"/>
                          <a:stretch>
                            <a:fillRect l="-37956" t="-300000" r="-185766" b="-1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5"/>
                          <a:stretch>
                            <a:fillRect l="-158159" t="-300000" r="-112971" b="-1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Total H(</a:t>
                          </a:r>
                          <a:r>
                            <a:rPr lang="en-US" sz="1400" dirty="0" err="1"/>
                            <a:t>Disease|test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159437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6818CC6F-A78B-4C03-B06F-751E6705A8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6554088"/>
                  </p:ext>
                </p:extLst>
              </p:nvPr>
            </p:nvGraphicFramePr>
            <p:xfrm>
              <a:off x="71421" y="3199092"/>
              <a:ext cx="6515991" cy="175260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1926429">
                      <a:extLst>
                        <a:ext uri="{9D8B030D-6E8A-4147-A177-3AD203B41FA5}">
                          <a16:colId xmlns:a16="http://schemas.microsoft.com/office/drawing/2014/main" val="4159582631"/>
                        </a:ext>
                      </a:extLst>
                    </a:gridCol>
                    <a:gridCol w="1350223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825787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413552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P(Test, Disease)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3/10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1/10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6/10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2/10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b="1" dirty="0"/>
                            <a:t>1</a:t>
                          </a:r>
                          <a:endParaRPr lang="he-IL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-p(test)*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he-IL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23148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6818CC6F-A78B-4C03-B06F-751E6705A8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6554088"/>
                  </p:ext>
                </p:extLst>
              </p:nvPr>
            </p:nvGraphicFramePr>
            <p:xfrm>
              <a:off x="71421" y="3199092"/>
              <a:ext cx="6515991" cy="175260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1926429">
                      <a:extLst>
                        <a:ext uri="{9D8B030D-6E8A-4147-A177-3AD203B41FA5}">
                          <a16:colId xmlns:a16="http://schemas.microsoft.com/office/drawing/2014/main" val="4159582631"/>
                        </a:ext>
                      </a:extLst>
                    </a:gridCol>
                    <a:gridCol w="1350223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825787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413552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P(Test, Disease)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3/10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1/10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6/10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2/10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b="1" dirty="0"/>
                            <a:t>1</a:t>
                          </a:r>
                          <a:endParaRPr lang="he-IL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6"/>
                          <a:stretch>
                            <a:fillRect l="-170455" t="-381967" r="-1010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23148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79D4D9C-9D97-4F06-80BC-B394EE7CDA18}"/>
              </a:ext>
            </a:extLst>
          </p:cNvPr>
          <p:cNvSpPr/>
          <p:nvPr/>
        </p:nvSpPr>
        <p:spPr>
          <a:xfrm>
            <a:off x="7604449" y="5278972"/>
            <a:ext cx="1531503" cy="1077378"/>
          </a:xfrm>
          <a:prstGeom prst="wedgeRectCallout">
            <a:avLst>
              <a:gd name="adj1" fmla="val 229024"/>
              <a:gd name="adj2" fmla="val -10803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Conditional entropy of Disease/Test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303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Entropy – Example 2</a:t>
            </a:r>
            <a:r>
              <a:rPr lang="en-US" i="1" dirty="0"/>
              <a:t> </a:t>
            </a:r>
            <a:endParaRPr lang="he-I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FBBCF0-E21E-484B-82FD-2855B8B29B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7206453"/>
              </p:ext>
            </p:extLst>
          </p:nvPr>
        </p:nvGraphicFramePr>
        <p:xfrm>
          <a:off x="1881560" y="1865983"/>
          <a:ext cx="6363474" cy="14782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23528">
                  <a:extLst>
                    <a:ext uri="{9D8B030D-6E8A-4147-A177-3AD203B41FA5}">
                      <a16:colId xmlns:a16="http://schemas.microsoft.com/office/drawing/2014/main" val="1502125323"/>
                    </a:ext>
                  </a:extLst>
                </a:gridCol>
                <a:gridCol w="1644202">
                  <a:extLst>
                    <a:ext uri="{9D8B030D-6E8A-4147-A177-3AD203B41FA5}">
                      <a16:colId xmlns:a16="http://schemas.microsoft.com/office/drawing/2014/main" val="1838027304"/>
                    </a:ext>
                  </a:extLst>
                </a:gridCol>
                <a:gridCol w="1504875">
                  <a:extLst>
                    <a:ext uri="{9D8B030D-6E8A-4147-A177-3AD203B41FA5}">
                      <a16:colId xmlns:a16="http://schemas.microsoft.com/office/drawing/2014/main" val="1270836655"/>
                    </a:ext>
                  </a:extLst>
                </a:gridCol>
                <a:gridCol w="1590869">
                  <a:extLst>
                    <a:ext uri="{9D8B030D-6E8A-4147-A177-3AD203B41FA5}">
                      <a16:colId xmlns:a16="http://schemas.microsoft.com/office/drawing/2014/main" val="145869032"/>
                    </a:ext>
                  </a:extLst>
                </a:gridCol>
              </a:tblGrid>
              <a:tr h="3570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Disease = 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Disease = Yes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Data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64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Negative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8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Positive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9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0898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32</a:t>
            </a:fld>
            <a:endParaRPr lang="he-I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B2AFD-F847-4E56-AB8D-02945565B7FD}"/>
              </a:ext>
            </a:extLst>
          </p:cNvPr>
          <p:cNvSpPr/>
          <p:nvPr/>
        </p:nvSpPr>
        <p:spPr>
          <a:xfrm>
            <a:off x="1023257" y="370035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i="1" dirty="0"/>
              <a:t>H(</a:t>
            </a:r>
            <a:r>
              <a:rPr lang="en-US" sz="2400" i="1" dirty="0" err="1"/>
              <a:t>Test|Disease</a:t>
            </a:r>
            <a:r>
              <a:rPr lang="en-US" sz="2400" i="1" dirty="0"/>
              <a:t>) 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</a:rPr>
              <a:t>= ? </a:t>
            </a:r>
          </a:p>
        </p:txBody>
      </p:sp>
    </p:spTree>
    <p:extLst>
      <p:ext uri="{BB962C8B-B14F-4D97-AF65-F5344CB8AC3E}">
        <p14:creationId xmlns:p14="http://schemas.microsoft.com/office/powerpoint/2010/main" val="675778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Entropy – Example 2</a:t>
            </a:r>
            <a:r>
              <a:rPr lang="en-US" i="1" dirty="0"/>
              <a:t> </a:t>
            </a:r>
            <a:endParaRPr lang="he-I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FBBCF0-E21E-484B-82FD-2855B8B29B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1421" y="1642797"/>
          <a:ext cx="6363474" cy="14782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23528">
                  <a:extLst>
                    <a:ext uri="{9D8B030D-6E8A-4147-A177-3AD203B41FA5}">
                      <a16:colId xmlns:a16="http://schemas.microsoft.com/office/drawing/2014/main" val="1502125323"/>
                    </a:ext>
                  </a:extLst>
                </a:gridCol>
                <a:gridCol w="1644202">
                  <a:extLst>
                    <a:ext uri="{9D8B030D-6E8A-4147-A177-3AD203B41FA5}">
                      <a16:colId xmlns:a16="http://schemas.microsoft.com/office/drawing/2014/main" val="1838027304"/>
                    </a:ext>
                  </a:extLst>
                </a:gridCol>
                <a:gridCol w="1504875">
                  <a:extLst>
                    <a:ext uri="{9D8B030D-6E8A-4147-A177-3AD203B41FA5}">
                      <a16:colId xmlns:a16="http://schemas.microsoft.com/office/drawing/2014/main" val="1270836655"/>
                    </a:ext>
                  </a:extLst>
                </a:gridCol>
                <a:gridCol w="1590869">
                  <a:extLst>
                    <a:ext uri="{9D8B030D-6E8A-4147-A177-3AD203B41FA5}">
                      <a16:colId xmlns:a16="http://schemas.microsoft.com/office/drawing/2014/main" val="145869032"/>
                    </a:ext>
                  </a:extLst>
                </a:gridCol>
              </a:tblGrid>
              <a:tr h="3570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Disease = 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Disease = Yes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Data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64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Negative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8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Positive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9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0898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33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AB9503D-2582-4000-87AA-23AD71C07F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6187855"/>
                  </p:ext>
                </p:extLst>
              </p:nvPr>
            </p:nvGraphicFramePr>
            <p:xfrm>
              <a:off x="55537" y="5029115"/>
              <a:ext cx="7051728" cy="148336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446117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238838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36677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</a:t>
                          </a:r>
                          <a:r>
                            <a:rPr lang="en-US" dirty="0" err="1"/>
                            <a:t>Test|Disease</a:t>
                          </a:r>
                          <a:r>
                            <a:rPr lang="en-US" dirty="0"/>
                            <a:t>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15279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AB9503D-2582-4000-87AA-23AD71C07F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6187855"/>
                  </p:ext>
                </p:extLst>
              </p:nvPr>
            </p:nvGraphicFramePr>
            <p:xfrm>
              <a:off x="55537" y="5029115"/>
              <a:ext cx="7051728" cy="148336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446117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238838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36677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</a:t>
                          </a:r>
                          <a:r>
                            <a:rPr lang="en-US" dirty="0" err="1"/>
                            <a:t>Test|Disease</a:t>
                          </a:r>
                          <a:r>
                            <a:rPr lang="en-US" dirty="0"/>
                            <a:t>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249" t="-106452" r="-189776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9239" t="-106452" r="-106793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249" t="-209836" r="-189776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9239" t="-209836" r="-106793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249" t="-309836" r="-189776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9239" t="-309836" r="-106793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15279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6818CC6F-A78B-4C03-B06F-751E6705A8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421" y="3199092"/>
              <a:ext cx="6515991" cy="175260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1926429">
                      <a:extLst>
                        <a:ext uri="{9D8B030D-6E8A-4147-A177-3AD203B41FA5}">
                          <a16:colId xmlns:a16="http://schemas.microsoft.com/office/drawing/2014/main" val="4159582631"/>
                        </a:ext>
                      </a:extLst>
                    </a:gridCol>
                    <a:gridCol w="1350223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825787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413552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P(Test, Disease)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3/10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1/10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6/10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2/10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b="1" dirty="0"/>
                            <a:t>1</a:t>
                          </a:r>
                          <a:endParaRPr lang="he-IL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-p(test)*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he-IL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23148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6818CC6F-A78B-4C03-B06F-751E6705A8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421" y="3199092"/>
              <a:ext cx="6515991" cy="175260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1926429">
                      <a:extLst>
                        <a:ext uri="{9D8B030D-6E8A-4147-A177-3AD203B41FA5}">
                          <a16:colId xmlns:a16="http://schemas.microsoft.com/office/drawing/2014/main" val="4159582631"/>
                        </a:ext>
                      </a:extLst>
                    </a:gridCol>
                    <a:gridCol w="1350223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825787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413552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P(Test, Disease)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3/10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1/10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6/10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2/10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4/10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b="1" dirty="0"/>
                            <a:t>1</a:t>
                          </a:r>
                          <a:endParaRPr lang="he-IL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5/10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170455" t="-381967" r="-1010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231482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95857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Entropy – Example 2</a:t>
            </a:r>
            <a:r>
              <a:rPr lang="en-US" i="1" dirty="0"/>
              <a:t> </a:t>
            </a:r>
            <a:endParaRPr lang="he-I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FBBCF0-E21E-484B-82FD-2855B8B29B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1421" y="1642797"/>
          <a:ext cx="6363474" cy="14782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23528">
                  <a:extLst>
                    <a:ext uri="{9D8B030D-6E8A-4147-A177-3AD203B41FA5}">
                      <a16:colId xmlns:a16="http://schemas.microsoft.com/office/drawing/2014/main" val="1502125323"/>
                    </a:ext>
                  </a:extLst>
                </a:gridCol>
                <a:gridCol w="1644202">
                  <a:extLst>
                    <a:ext uri="{9D8B030D-6E8A-4147-A177-3AD203B41FA5}">
                      <a16:colId xmlns:a16="http://schemas.microsoft.com/office/drawing/2014/main" val="1838027304"/>
                    </a:ext>
                  </a:extLst>
                </a:gridCol>
                <a:gridCol w="1504875">
                  <a:extLst>
                    <a:ext uri="{9D8B030D-6E8A-4147-A177-3AD203B41FA5}">
                      <a16:colId xmlns:a16="http://schemas.microsoft.com/office/drawing/2014/main" val="1270836655"/>
                    </a:ext>
                  </a:extLst>
                </a:gridCol>
                <a:gridCol w="1590869">
                  <a:extLst>
                    <a:ext uri="{9D8B030D-6E8A-4147-A177-3AD203B41FA5}">
                      <a16:colId xmlns:a16="http://schemas.microsoft.com/office/drawing/2014/main" val="145869032"/>
                    </a:ext>
                  </a:extLst>
                </a:gridCol>
              </a:tblGrid>
              <a:tr h="3570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Disease = 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Disease = Yes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Data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64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Negative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8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Positive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9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0898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34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AB9503D-2582-4000-87AA-23AD71C07F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8374799"/>
                  </p:ext>
                </p:extLst>
              </p:nvPr>
            </p:nvGraphicFramePr>
            <p:xfrm>
              <a:off x="0" y="3333712"/>
              <a:ext cx="6752700" cy="148336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342390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143900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266410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</a:t>
                          </a:r>
                          <a:r>
                            <a:rPr lang="en-US" dirty="0" err="1"/>
                            <a:t>Test|Disease</a:t>
                          </a:r>
                          <a:r>
                            <a:rPr lang="en-US" dirty="0"/>
                            <a:t>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15279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AB9503D-2582-4000-87AA-23AD71C07F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8374799"/>
                  </p:ext>
                </p:extLst>
              </p:nvPr>
            </p:nvGraphicFramePr>
            <p:xfrm>
              <a:off x="0" y="3333712"/>
              <a:ext cx="6752700" cy="148336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342390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143900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266410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</a:t>
                          </a:r>
                          <a:r>
                            <a:rPr lang="en-US" dirty="0" err="1"/>
                            <a:t>Test|Disease</a:t>
                          </a:r>
                          <a:r>
                            <a:rPr lang="en-US" dirty="0"/>
                            <a:t>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521" t="-106452" r="-189583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9659" t="-106452" r="-106818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521" t="-209836" r="-189583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9659" t="-209836" r="-10681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521" t="-309836" r="-189583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9659" t="-309836" r="-10681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15279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5DEDDC1-1C16-4FD6-B76D-D08F226B56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5840459"/>
                  </p:ext>
                </p:extLst>
              </p:nvPr>
            </p:nvGraphicFramePr>
            <p:xfrm>
              <a:off x="6808237" y="1565744"/>
              <a:ext cx="5094962" cy="2509648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1767350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1617589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171002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-log p(</a:t>
                          </a:r>
                          <a:r>
                            <a:rPr lang="en-US" dirty="0" err="1"/>
                            <a:t>Test|Disease</a:t>
                          </a:r>
                          <a:r>
                            <a:rPr lang="en-US" dirty="0"/>
                            <a:t>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737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322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322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322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5DEDDC1-1C16-4FD6-B76D-D08F226B56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5840459"/>
                  </p:ext>
                </p:extLst>
              </p:nvPr>
            </p:nvGraphicFramePr>
            <p:xfrm>
              <a:off x="6808237" y="1565744"/>
              <a:ext cx="5094962" cy="2509648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1767350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1617589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171002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-log p(</a:t>
                          </a:r>
                          <a:r>
                            <a:rPr lang="en-US" dirty="0" err="1"/>
                            <a:t>Test|Disease</a:t>
                          </a:r>
                          <a:r>
                            <a:rPr lang="en-US" dirty="0"/>
                            <a:t>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934784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345" t="-71429" r="-190000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109398" t="-71429" r="-107143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934784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345" t="-171429" r="-190000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109398" t="-171429" r="-107143" b="-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0E854BF-B5CC-4CF8-BFAF-C818554F28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9345200"/>
                  </p:ext>
                </p:extLst>
              </p:nvPr>
            </p:nvGraphicFramePr>
            <p:xfrm>
              <a:off x="6885992" y="4335521"/>
              <a:ext cx="5250471" cy="2276222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611379">
                      <a:extLst>
                        <a:ext uri="{9D8B030D-6E8A-4147-A177-3AD203B41FA5}">
                          <a16:colId xmlns:a16="http://schemas.microsoft.com/office/drawing/2014/main" val="2622272914"/>
                        </a:ext>
                      </a:extLst>
                    </a:gridCol>
                    <a:gridCol w="1633887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1419837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1585368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2234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Disease = No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Disease = Yes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-p(</a:t>
                          </a:r>
                          <a:r>
                            <a:rPr lang="en-US" sz="1400" dirty="0" err="1"/>
                            <a:t>Test,Disease</a:t>
                          </a:r>
                          <a:r>
                            <a:rPr lang="en-US" sz="1400" dirty="0"/>
                            <a:t>) * log p(</a:t>
                          </a:r>
                          <a:r>
                            <a:rPr lang="en-US" sz="1400" dirty="0" err="1"/>
                            <a:t>Test|Disease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415569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0.453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737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221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322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232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Test = Negative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0.393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322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264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322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129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Test = Positive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b="1" dirty="0"/>
                            <a:t>0.846</a:t>
                          </a:r>
                          <a:endParaRPr lang="he-IL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485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361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Total H(</a:t>
                          </a:r>
                          <a:r>
                            <a:rPr lang="en-US" sz="1400" dirty="0" err="1"/>
                            <a:t>Disease|test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15943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0E854BF-B5CC-4CF8-BFAF-C818554F28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9345200"/>
                  </p:ext>
                </p:extLst>
              </p:nvPr>
            </p:nvGraphicFramePr>
            <p:xfrm>
              <a:off x="6885992" y="4335521"/>
              <a:ext cx="5250471" cy="2276222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611379">
                      <a:extLst>
                        <a:ext uri="{9D8B030D-6E8A-4147-A177-3AD203B41FA5}">
                          <a16:colId xmlns:a16="http://schemas.microsoft.com/office/drawing/2014/main" val="2622272914"/>
                        </a:ext>
                      </a:extLst>
                    </a:gridCol>
                    <a:gridCol w="1633887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1419837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1585368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Disease = No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Disease = Yes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-p(</a:t>
                          </a:r>
                          <a:r>
                            <a:rPr lang="en-US" sz="1400" dirty="0" err="1"/>
                            <a:t>Test,Disease</a:t>
                          </a:r>
                          <a:r>
                            <a:rPr lang="en-US" sz="1400" dirty="0"/>
                            <a:t>) * log p(</a:t>
                          </a:r>
                          <a:r>
                            <a:rPr lang="en-US" sz="1400" dirty="0" err="1"/>
                            <a:t>Test|Disease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0.453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5"/>
                          <a:stretch>
                            <a:fillRect l="-37546" t="-143529" r="-185130" b="-2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5"/>
                          <a:stretch>
                            <a:fillRect l="-158798" t="-143529" r="-113734" b="-2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Test = Negative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0.393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5"/>
                          <a:stretch>
                            <a:fillRect l="-37546" t="-246429" r="-185130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5"/>
                          <a:stretch>
                            <a:fillRect l="-158798" t="-246429" r="-113734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Test = Positive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b="1" dirty="0"/>
                            <a:t>0.846</a:t>
                          </a:r>
                          <a:endParaRPr lang="he-IL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5"/>
                          <a:stretch>
                            <a:fillRect l="-37546" t="-342353" r="-185130" b="-1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5"/>
                          <a:stretch>
                            <a:fillRect l="-158798" t="-342353" r="-113734" b="-1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Total H(</a:t>
                          </a:r>
                          <a:r>
                            <a:rPr lang="en-US" sz="1400" dirty="0" err="1"/>
                            <a:t>Disease|test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159437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A067813-AFE8-488B-A67F-BF4A63A77469}"/>
              </a:ext>
            </a:extLst>
          </p:cNvPr>
          <p:cNvSpPr/>
          <p:nvPr/>
        </p:nvSpPr>
        <p:spPr>
          <a:xfrm>
            <a:off x="10410078" y="246257"/>
            <a:ext cx="1621059" cy="978783"/>
          </a:xfrm>
          <a:prstGeom prst="wedgeRectCallout">
            <a:avLst>
              <a:gd name="adj1" fmla="val 31739"/>
              <a:gd name="adj2" fmla="val 5615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Conditional entropy of Disease/Test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189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10295" y="156505"/>
            <a:ext cx="8914328" cy="884008"/>
          </a:xfrm>
        </p:spPr>
        <p:txBody>
          <a:bodyPr>
            <a:no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Conditional Entropy – Example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060" y="1025037"/>
            <a:ext cx="4266089" cy="108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7" name="מציין מיקום של מספר שקופית 1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28D4F13-82DE-4168-8986-1E8BA7B4115C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he-IL" sz="1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3297-1D56-4C65-A6D7-BB7482E5B39C}" type="datetime1">
              <a:rPr lang="en-US" smtClean="0"/>
              <a:t>10/30/2021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E3269A-BC75-4146-B98B-9A211CFB5CED}"/>
              </a:ext>
            </a:extLst>
          </p:cNvPr>
          <p:cNvSpPr/>
          <p:nvPr/>
        </p:nvSpPr>
        <p:spPr>
          <a:xfrm>
            <a:off x="4014204" y="2310492"/>
            <a:ext cx="1031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he-IL" dirty="0"/>
              <a:t>H(Y|X)=?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991146-3341-4DB5-9056-5B6138A19D85}"/>
              </a:ext>
            </a:extLst>
          </p:cNvPr>
          <p:cNvSpPr/>
          <p:nvPr/>
        </p:nvSpPr>
        <p:spPr>
          <a:xfrm rot="16200000">
            <a:off x="6593349" y="977025"/>
            <a:ext cx="1276801" cy="1191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7DFEE3-9B5D-44C1-9509-6C28BB246CEF}"/>
              </a:ext>
            </a:extLst>
          </p:cNvPr>
          <p:cNvSpPr/>
          <p:nvPr/>
        </p:nvSpPr>
        <p:spPr>
          <a:xfrm rot="16200000">
            <a:off x="4862694" y="109908"/>
            <a:ext cx="365124" cy="4036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058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10295" y="156505"/>
            <a:ext cx="8914328" cy="884008"/>
          </a:xfrm>
        </p:spPr>
        <p:txBody>
          <a:bodyPr>
            <a:no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Conditional Entropy – Example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289" y="2560430"/>
            <a:ext cx="4723170" cy="120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AutoShape 5"/>
          <p:cNvSpPr>
            <a:spLocks noChangeArrowheads="1"/>
          </p:cNvSpPr>
          <p:nvPr/>
        </p:nvSpPr>
        <p:spPr bwMode="auto">
          <a:xfrm rot="1658003">
            <a:off x="6443764" y="4919964"/>
            <a:ext cx="315831" cy="311069"/>
          </a:xfrm>
          <a:prstGeom prst="downArrow">
            <a:avLst>
              <a:gd name="adj1" fmla="val 18648"/>
              <a:gd name="adj2" fmla="val 365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sp>
        <p:nvSpPr>
          <p:cNvPr id="26630" name="AutoShape 8"/>
          <p:cNvSpPr>
            <a:spLocks noChangeArrowheads="1"/>
          </p:cNvSpPr>
          <p:nvPr/>
        </p:nvSpPr>
        <p:spPr bwMode="auto">
          <a:xfrm rot="19542580">
            <a:off x="7419214" y="2173760"/>
            <a:ext cx="403120" cy="1245862"/>
          </a:xfrm>
          <a:prstGeom prst="downArrow">
            <a:avLst>
              <a:gd name="adj1" fmla="val 23750"/>
              <a:gd name="adj2" fmla="val 964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pic>
        <p:nvPicPr>
          <p:cNvPr id="26631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5286533"/>
            <a:ext cx="6094413" cy="131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2" name="AutoShape 11"/>
          <p:cNvSpPr>
            <a:spLocks noChangeArrowheads="1"/>
          </p:cNvSpPr>
          <p:nvPr/>
        </p:nvSpPr>
        <p:spPr bwMode="auto">
          <a:xfrm>
            <a:off x="7529040" y="5764156"/>
            <a:ext cx="1218426" cy="563418"/>
          </a:xfrm>
          <a:prstGeom prst="wedgeEllipseCallout">
            <a:avLst>
              <a:gd name="adj1" fmla="val -69333"/>
              <a:gd name="adj2" fmla="val 82194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1600" dirty="0"/>
              <a:t>H(Y|X)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400800" y="3661470"/>
            <a:ext cx="5027890" cy="1166509"/>
            <a:chOff x="6399212" y="3661469"/>
            <a:chExt cx="5027890" cy="1166509"/>
          </a:xfrm>
        </p:grpSpPr>
        <p:pic>
          <p:nvPicPr>
            <p:cNvPr id="2663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9212" y="3661469"/>
              <a:ext cx="5027890" cy="1166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3" name="Oval 13"/>
            <p:cNvSpPr>
              <a:spLocks noChangeArrowheads="1"/>
            </p:cNvSpPr>
            <p:nvPr/>
          </p:nvSpPr>
          <p:spPr bwMode="auto">
            <a:xfrm>
              <a:off x="7085012" y="3885413"/>
              <a:ext cx="534174" cy="31806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091060" y="1025037"/>
            <a:ext cx="4375569" cy="1088741"/>
            <a:chOff x="3089471" y="1025036"/>
            <a:chExt cx="4375569" cy="1088741"/>
          </a:xfrm>
        </p:grpSpPr>
        <p:pic>
          <p:nvPicPr>
            <p:cNvPr id="26627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9471" y="1025036"/>
              <a:ext cx="4266089" cy="1088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4" name="Oval 14"/>
            <p:cNvSpPr>
              <a:spLocks noChangeArrowheads="1"/>
            </p:cNvSpPr>
            <p:nvPr/>
          </p:nvSpPr>
          <p:spPr bwMode="auto">
            <a:xfrm>
              <a:off x="3732212" y="1179975"/>
              <a:ext cx="3732828" cy="22854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</p:grpSp>
      <p:sp>
        <p:nvSpPr>
          <p:cNvPr id="26637" name="מציין מיקום של מספר שקופית 1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28D4F13-82DE-4168-8986-1E8BA7B4115C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he-IL" sz="1400"/>
          </a:p>
        </p:txBody>
      </p:sp>
      <p:sp>
        <p:nvSpPr>
          <p:cNvPr id="2" name="TextBox 1"/>
          <p:cNvSpPr txBox="1"/>
          <p:nvPr/>
        </p:nvSpPr>
        <p:spPr>
          <a:xfrm>
            <a:off x="8724423" y="1797707"/>
            <a:ext cx="1600200" cy="461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>
              <a:defRPr/>
            </a:pPr>
            <a:r>
              <a:rPr lang="en-US" sz="2399" dirty="0"/>
              <a:t>H(Y)=1.85</a:t>
            </a:r>
            <a:endParaRPr lang="he-IL" sz="2399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3297-1D56-4C65-A6D7-BB7482E5B39C}" type="datetime1">
              <a:rPr lang="en-US" smtClean="0"/>
              <a:t>10/30/2021</a:t>
            </a:fld>
            <a:endParaRPr lang="en-US"/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 rot="1658003">
            <a:off x="4702326" y="2205763"/>
            <a:ext cx="315831" cy="311069"/>
          </a:xfrm>
          <a:prstGeom prst="downArrow">
            <a:avLst>
              <a:gd name="adj1" fmla="val 18648"/>
              <a:gd name="adj2" fmla="val 365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</p:spTree>
    <p:extLst>
      <p:ext uri="{BB962C8B-B14F-4D97-AF65-F5344CB8AC3E}">
        <p14:creationId xmlns:p14="http://schemas.microsoft.com/office/powerpoint/2010/main" val="4293987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10295" y="156505"/>
            <a:ext cx="8914328" cy="884008"/>
          </a:xfrm>
        </p:spPr>
        <p:txBody>
          <a:bodyPr>
            <a:no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Conditional Entropy – Example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060" y="1025037"/>
            <a:ext cx="4266089" cy="108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7" name="מציין מיקום של מספר שקופית 1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28D4F13-82DE-4168-8986-1E8BA7B4115C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he-IL" sz="14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3297-1D56-4C65-A6D7-BB7482E5B39C}" type="datetime1">
              <a:rPr lang="en-US" smtClean="0"/>
              <a:t>10/30/2021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E3269A-BC75-4146-B98B-9A211CFB5CED}"/>
              </a:ext>
            </a:extLst>
          </p:cNvPr>
          <p:cNvSpPr/>
          <p:nvPr/>
        </p:nvSpPr>
        <p:spPr>
          <a:xfrm>
            <a:off x="4014204" y="2310492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he-IL" dirty="0"/>
              <a:t>H(X|Y)=?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991146-3341-4DB5-9056-5B6138A19D85}"/>
              </a:ext>
            </a:extLst>
          </p:cNvPr>
          <p:cNvSpPr/>
          <p:nvPr/>
        </p:nvSpPr>
        <p:spPr>
          <a:xfrm rot="16200000">
            <a:off x="6593349" y="977025"/>
            <a:ext cx="1276801" cy="1191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7DFEE3-9B5D-44C1-9509-6C28BB246CEF}"/>
              </a:ext>
            </a:extLst>
          </p:cNvPr>
          <p:cNvSpPr/>
          <p:nvPr/>
        </p:nvSpPr>
        <p:spPr>
          <a:xfrm rot="16200000">
            <a:off x="4862694" y="109908"/>
            <a:ext cx="365124" cy="4036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05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915125" y="107227"/>
            <a:ext cx="8914328" cy="884008"/>
          </a:xfrm>
        </p:spPr>
        <p:txBody>
          <a:bodyPr>
            <a:noAutofit/>
          </a:bodyPr>
          <a:lstStyle/>
          <a:p>
            <a:pPr algn="ctr"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Conditional Entropy – Example</a:t>
            </a:r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109" y="2395014"/>
            <a:ext cx="4723170" cy="120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AutoShape 6"/>
          <p:cNvSpPr>
            <a:spLocks noChangeArrowheads="1"/>
          </p:cNvSpPr>
          <p:nvPr/>
        </p:nvSpPr>
        <p:spPr bwMode="auto">
          <a:xfrm rot="1658003">
            <a:off x="4735254" y="2078070"/>
            <a:ext cx="315831" cy="311069"/>
          </a:xfrm>
          <a:prstGeom prst="downArrow">
            <a:avLst>
              <a:gd name="adj1" fmla="val 18648"/>
              <a:gd name="adj2" fmla="val 365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sp>
        <p:nvSpPr>
          <p:cNvPr id="28678" name="AutoShape 402"/>
          <p:cNvSpPr>
            <a:spLocks noChangeArrowheads="1"/>
          </p:cNvSpPr>
          <p:nvPr/>
        </p:nvSpPr>
        <p:spPr bwMode="auto">
          <a:xfrm>
            <a:off x="8458201" y="5791200"/>
            <a:ext cx="1067415" cy="532646"/>
          </a:xfrm>
          <a:prstGeom prst="wedgeEllipseCallout">
            <a:avLst>
              <a:gd name="adj1" fmla="val -63528"/>
              <a:gd name="adj2" fmla="val 72963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1400" dirty="0"/>
              <a:t>H(X|Y)</a:t>
            </a:r>
          </a:p>
        </p:txBody>
      </p:sp>
      <p:sp>
        <p:nvSpPr>
          <p:cNvPr id="28679" name="AutoShape 403"/>
          <p:cNvSpPr>
            <a:spLocks noChangeArrowheads="1"/>
          </p:cNvSpPr>
          <p:nvPr/>
        </p:nvSpPr>
        <p:spPr bwMode="auto">
          <a:xfrm rot="1867859">
            <a:off x="6248362" y="4952604"/>
            <a:ext cx="442798" cy="501519"/>
          </a:xfrm>
          <a:prstGeom prst="downArrow">
            <a:avLst>
              <a:gd name="adj1" fmla="val 25278"/>
              <a:gd name="adj2" fmla="val 4072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pic>
        <p:nvPicPr>
          <p:cNvPr id="28680" name="Picture 40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533" y="5409685"/>
            <a:ext cx="5713512" cy="123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2" name="AutoShape 407"/>
          <p:cNvSpPr>
            <a:spLocks noChangeArrowheads="1"/>
          </p:cNvSpPr>
          <p:nvPr/>
        </p:nvSpPr>
        <p:spPr bwMode="auto">
          <a:xfrm rot="19542580">
            <a:off x="7554785" y="2265717"/>
            <a:ext cx="403120" cy="1245862"/>
          </a:xfrm>
          <a:prstGeom prst="downArrow">
            <a:avLst>
              <a:gd name="adj1" fmla="val 23750"/>
              <a:gd name="adj2" fmla="val 964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grpSp>
        <p:nvGrpSpPr>
          <p:cNvPr id="4" name="Group 3"/>
          <p:cNvGrpSpPr/>
          <p:nvPr/>
        </p:nvGrpSpPr>
        <p:grpSpPr>
          <a:xfrm>
            <a:off x="5867460" y="3657541"/>
            <a:ext cx="4342269" cy="1334740"/>
            <a:chOff x="5865871" y="3657541"/>
            <a:chExt cx="4342269" cy="1334740"/>
          </a:xfrm>
        </p:grpSpPr>
        <p:pic>
          <p:nvPicPr>
            <p:cNvPr id="28681" name="Picture 40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871" y="3657541"/>
              <a:ext cx="4342269" cy="1334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818" name="Oval 410"/>
            <p:cNvSpPr>
              <a:spLocks noChangeArrowheads="1"/>
            </p:cNvSpPr>
            <p:nvPr/>
          </p:nvSpPr>
          <p:spPr bwMode="auto">
            <a:xfrm>
              <a:off x="6475313" y="3809901"/>
              <a:ext cx="761802" cy="38090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141623" y="964307"/>
            <a:ext cx="4266089" cy="1093451"/>
            <a:chOff x="3140034" y="964306"/>
            <a:chExt cx="4266089" cy="1093451"/>
          </a:xfrm>
        </p:grpSpPr>
        <p:pic>
          <p:nvPicPr>
            <p:cNvPr id="28675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0034" y="964306"/>
              <a:ext cx="4266089" cy="1088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819" name="Oval 411"/>
            <p:cNvSpPr>
              <a:spLocks noChangeArrowheads="1"/>
            </p:cNvSpPr>
            <p:nvPr/>
          </p:nvSpPr>
          <p:spPr bwMode="auto">
            <a:xfrm>
              <a:off x="4113728" y="1067415"/>
              <a:ext cx="533261" cy="99034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</p:grpSp>
      <p:sp>
        <p:nvSpPr>
          <p:cNvPr id="28685" name="מציין מיקום של מספר שקופית 1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3EA04B9-C388-4750-AF1D-A8D04565D2C0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he-IL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8229045" y="1524498"/>
            <a:ext cx="1701615" cy="4618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>
              <a:defRPr/>
            </a:pPr>
            <a:r>
              <a:rPr lang="en-US" sz="2399" dirty="0"/>
              <a:t>H(X)=1.96</a:t>
            </a:r>
            <a:endParaRPr lang="he-IL" sz="2399" dirty="0"/>
          </a:p>
        </p:txBody>
      </p:sp>
    </p:spTree>
    <p:extLst>
      <p:ext uri="{BB962C8B-B14F-4D97-AF65-F5344CB8AC3E}">
        <p14:creationId xmlns:p14="http://schemas.microsoft.com/office/powerpoint/2010/main" val="2212506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1" y="76778"/>
            <a:ext cx="10969943" cy="1143000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Mutual Information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47800" y="1548484"/>
            <a:ext cx="10058400" cy="4524784"/>
          </a:xfrm>
        </p:spPr>
        <p:txBody>
          <a:bodyPr/>
          <a:lstStyle/>
          <a:p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 Information (of variables X and Y)</a:t>
            </a:r>
          </a:p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I(X;Y) = H(Y) - H(Y/X) = </a:t>
            </a:r>
          </a:p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 the reduction in the uncertainty of Y as a result of knowing X.</a:t>
            </a:r>
          </a:p>
          <a:p>
            <a:pPr eaLnBrk="1" hangingPunct="1"/>
            <a:endParaRPr lang="en-US" altLang="he-IL" dirty="0"/>
          </a:p>
        </p:txBody>
      </p:sp>
      <p:graphicFrame>
        <p:nvGraphicFramePr>
          <p:cNvPr id="30724" name="Object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54616677"/>
              </p:ext>
            </p:extLst>
          </p:nvPr>
        </p:nvGraphicFramePr>
        <p:xfrm>
          <a:off x="5705669" y="2286000"/>
          <a:ext cx="44196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Equation" r:id="rId4" imgW="1485255" imgH="444307" progId="Equation.3">
                  <p:embed/>
                </p:oleObj>
              </mc:Choice>
              <mc:Fallback>
                <p:oleObj name="Equation" r:id="rId4" imgW="1485255" imgH="444307" progId="Equation.3">
                  <p:embed/>
                  <p:pic>
                    <p:nvPicPr>
                      <p:cNvPr id="30724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5669" y="2286000"/>
                        <a:ext cx="44196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A197FC5-4A8E-45AF-B86A-B56E3491DC43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EE8021C-29DE-434D-8438-769A5BBE90DC}" type="datetime1">
              <a:rPr lang="en-US" smtClean="0"/>
              <a:t>10/30/2021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27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2895601" y="304800"/>
            <a:ext cx="8227457" cy="1142702"/>
          </a:xfrm>
        </p:spPr>
        <p:txBody>
          <a:bodyPr>
            <a:normAutofit/>
          </a:bodyPr>
          <a:lstStyle/>
          <a:p>
            <a:pPr algn="ctr" rtl="1">
              <a:defRPr/>
            </a:pPr>
            <a:r>
              <a:rPr lang="he-IL" altLang="he-IL" sz="4000" b="1" dirty="0">
                <a:solidFill>
                  <a:srgbClr val="0070C0"/>
                </a:solidFill>
              </a:rPr>
              <a:t>מציאת תבניות אינפורמטיביות</a:t>
            </a:r>
          </a:p>
        </p:txBody>
      </p:sp>
      <p:sp>
        <p:nvSpPr>
          <p:cNvPr id="5" name="מציין מיקום תוכן 2"/>
          <p:cNvSpPr>
            <a:spLocks noGrp="1"/>
          </p:cNvSpPr>
          <p:nvPr>
            <p:ph idx="1"/>
          </p:nvPr>
        </p:nvSpPr>
        <p:spPr>
          <a:xfrm>
            <a:off x="762000" y="1752600"/>
            <a:ext cx="10668000" cy="4524784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אנו זקוקים לקריטריון על מנת לבחור תבניות אינפורמטיביות מתוך כלל התבניות הקיימות </a:t>
            </a:r>
            <a:r>
              <a:rPr lang="he-IL" altLang="he-I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בדאטאסט</a:t>
            </a:r>
            <a:r>
              <a:rPr lang="he-IL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שברשותנו. </a:t>
            </a:r>
          </a:p>
          <a:p>
            <a:pPr algn="r" rtl="1">
              <a:lnSpc>
                <a:spcPct val="150000"/>
              </a:lnSpc>
            </a:pPr>
            <a:r>
              <a:rPr lang="he-IL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תורת האינפורמציה מספקת מסגרת מתמטית פורמלית שמאפשרת לנו לזהות תבניות אינפורמטיביות, ולהעריך את מידת האינפורמטיביות שלהן ביחס לתבניות אחרות.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8756C-403E-4410-A912-E5F427958E30}" type="datetime1">
              <a:rPr lang="en-US" smtClean="0"/>
              <a:t>10/30/2021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7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9"/>
          <p:cNvSpPr>
            <a:spLocks noGrp="1" noChangeArrowheads="1"/>
          </p:cNvSpPr>
          <p:nvPr>
            <p:ph type="title"/>
          </p:nvPr>
        </p:nvSpPr>
        <p:spPr>
          <a:xfrm>
            <a:off x="1447801" y="127860"/>
            <a:ext cx="10969943" cy="1143000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Mutual Information - Symmetry</a:t>
            </a:r>
          </a:p>
        </p:txBody>
      </p:sp>
      <p:sp>
        <p:nvSpPr>
          <p:cNvPr id="32771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1915793" y="1593532"/>
            <a:ext cx="7313295" cy="4524784"/>
          </a:xfrm>
        </p:spPr>
        <p:txBody>
          <a:bodyPr>
            <a:normAutofit/>
          </a:bodyPr>
          <a:lstStyle/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I(X;Y) =</a:t>
            </a:r>
          </a:p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  <a:p>
            <a:endParaRPr lang="en-US" altLang="he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I(X;Y) = </a:t>
            </a:r>
          </a:p>
        </p:txBody>
      </p:sp>
      <p:graphicFrame>
        <p:nvGraphicFramePr>
          <p:cNvPr id="32772" name="Object 14"/>
          <p:cNvGraphicFramePr>
            <a:graphicFrameLocks noGrp="1"/>
          </p:cNvGraphicFramePr>
          <p:nvPr>
            <p:ph sz="quarter" idx="3"/>
            <p:extLst/>
          </p:nvPr>
        </p:nvGraphicFramePr>
        <p:xfrm>
          <a:off x="3774370" y="5073222"/>
          <a:ext cx="3388430" cy="837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משוואה" r:id="rId3" imgW="1587500" imgH="431800" progId="Equation.3">
                  <p:embed/>
                </p:oleObj>
              </mc:Choice>
              <mc:Fallback>
                <p:oleObj name="משוואה" r:id="rId3" imgW="1587500" imgH="431800" progId="Equation.3">
                  <p:embed/>
                  <p:pic>
                    <p:nvPicPr>
                      <p:cNvPr id="32772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4370" y="5073222"/>
                        <a:ext cx="3388430" cy="8379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1908145" y="1650176"/>
            <a:ext cx="8192541" cy="5586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2999" b="1" dirty="0"/>
              <a:t>I(X;Y)</a:t>
            </a:r>
            <a:r>
              <a:rPr lang="en-US" altLang="he-IL" sz="2999" dirty="0"/>
              <a:t> = H(Y) - H(Y|X) = </a:t>
            </a:r>
            <a:r>
              <a:rPr lang="en-US" altLang="he-IL" sz="2999" b="1" dirty="0"/>
              <a:t>I(Y;X)</a:t>
            </a:r>
            <a:r>
              <a:rPr lang="en-US" altLang="he-IL" sz="2999" dirty="0"/>
              <a:t> =  H(X) – H(X|Y)</a:t>
            </a:r>
          </a:p>
        </p:txBody>
      </p:sp>
      <p:graphicFrame>
        <p:nvGraphicFramePr>
          <p:cNvPr id="32774" name="Object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65168777"/>
              </p:ext>
            </p:extLst>
          </p:nvPr>
        </p:nvGraphicFramePr>
        <p:xfrm>
          <a:off x="3658175" y="2396838"/>
          <a:ext cx="3504625" cy="874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משוואה" r:id="rId5" imgW="1473200" imgH="431800" progId="Equation.3">
                  <p:embed/>
                </p:oleObj>
              </mc:Choice>
              <mc:Fallback>
                <p:oleObj name="משוואה" r:id="rId5" imgW="1473200" imgH="431800" progId="Equation.3">
                  <p:embed/>
                  <p:pic>
                    <p:nvPicPr>
                      <p:cNvPr id="32774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8175" y="2396838"/>
                        <a:ext cx="3504625" cy="874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5" name="Object 20"/>
          <p:cNvGraphicFramePr>
            <a:graphicFrameLocks noGrp="1"/>
          </p:cNvGraphicFramePr>
          <p:nvPr>
            <p:ph sz="quarter" idx="2"/>
            <p:extLst/>
          </p:nvPr>
        </p:nvGraphicFramePr>
        <p:xfrm>
          <a:off x="2209801" y="3869901"/>
          <a:ext cx="2666305" cy="837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משוואה" r:id="rId7" imgW="1117600" imgH="419100" progId="Equation.3">
                  <p:embed/>
                </p:oleObj>
              </mc:Choice>
              <mc:Fallback>
                <p:oleObj name="משוואה" r:id="rId7" imgW="1117600" imgH="419100" progId="Equation.3">
                  <p:embed/>
                  <p:pic>
                    <p:nvPicPr>
                      <p:cNvPr id="32775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1" y="3869901"/>
                        <a:ext cx="2666305" cy="8379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6" name="מציין מיקום של מספר שקופית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C3DAF11-63BF-4766-952D-8A718C6FD3D9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2F337D-CB41-42FC-B785-0972E8518A64}" type="datetime1">
              <a:rPr lang="en-US" smtClean="0"/>
              <a:t>10/30/2021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44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כותרת 1"/>
          <p:cNvSpPr>
            <a:spLocks noGrp="1"/>
          </p:cNvSpPr>
          <p:nvPr>
            <p:ph type="title"/>
          </p:nvPr>
        </p:nvSpPr>
        <p:spPr>
          <a:xfrm>
            <a:off x="1447800" y="38100"/>
            <a:ext cx="9601200" cy="1143000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Mutual information</a:t>
            </a:r>
            <a:endParaRPr lang="he-IL" altLang="he-IL" sz="4000" b="1" dirty="0">
              <a:solidFill>
                <a:srgbClr val="0070C0"/>
              </a:solidFill>
            </a:endParaRPr>
          </a:p>
        </p:txBody>
      </p:sp>
      <p:sp>
        <p:nvSpPr>
          <p:cNvPr id="33795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35D87CB-E160-4360-8824-F6A32DBE28B6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he-IL" sz="1400"/>
          </a:p>
        </p:txBody>
      </p:sp>
      <p:sp>
        <p:nvSpPr>
          <p:cNvPr id="33796" name="מציין מיקום תוכן 4"/>
          <p:cNvSpPr>
            <a:spLocks noGrp="1"/>
          </p:cNvSpPr>
          <p:nvPr>
            <p:ph idx="1"/>
          </p:nvPr>
        </p:nvSpPr>
        <p:spPr>
          <a:xfrm>
            <a:off x="1447800" y="1981200"/>
            <a:ext cx="9601200" cy="4191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Symmetry → I(X;Y)= I(Y;X) </a:t>
            </a:r>
          </a:p>
          <a:p>
            <a:pPr>
              <a:lnSpc>
                <a:spcPct val="150000"/>
              </a:lnSpc>
            </a:pPr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 always positive or zero</a:t>
            </a:r>
          </a:p>
          <a:p>
            <a:pPr>
              <a:lnSpc>
                <a:spcPct val="150000"/>
              </a:lnSpc>
            </a:pPr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Max(MI) → Y function of X</a:t>
            </a:r>
          </a:p>
          <a:p>
            <a:pPr>
              <a:lnSpc>
                <a:spcPct val="150000"/>
              </a:lnSpc>
            </a:pPr>
            <a:r>
              <a:rPr lang="en-US" alt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Min(MI) →  No connection between Y and X</a:t>
            </a:r>
          </a:p>
          <a:p>
            <a:endParaRPr lang="he-IL" altLang="he-IL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4C26-4489-4FA8-8826-EB18269B92C7}" type="datetime1">
              <a:rPr lang="en-US" smtClean="0"/>
              <a:t>10/30/2021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3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11678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Mutual Information (of variables X and Y).</a:t>
                </a:r>
                <a:endParaRPr lang="he-IL" dirty="0"/>
              </a:p>
              <a:p>
                <a:r>
                  <a:rPr lang="en-US" b="1" dirty="0"/>
                  <a:t>Goal</a:t>
                </a:r>
                <a:r>
                  <a:rPr lang="en-US" dirty="0"/>
                  <a:t>: the reduction in the uncertainty of Y as a result of knowing X </a:t>
                </a:r>
              </a:p>
              <a:p>
                <a:pPr marL="0" indent="0">
                  <a:buNone/>
                </a:pPr>
                <a:r>
                  <a:rPr lang="en-US" b="0" dirty="0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Properties of Mutual Information (MI) </a:t>
                </a:r>
                <a:endParaRPr lang="he-IL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Symmetry: 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/>
                  <a:t>Mutual information is a non-negative quantity: I(X; Y)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it-IT" dirty="0"/>
                  <a:t> 0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Maximum MI: If Y = f (X) then I(X; Y) = H(Y)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Minimum MI: If X and Y are independent, then I(X; Y) = 0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11678" cy="4351338"/>
              </a:xfrm>
              <a:blipFill>
                <a:blip r:embed="rId3"/>
                <a:stretch>
                  <a:fillRect l="-1052" t="-280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42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66520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 – Example</a:t>
            </a:r>
            <a:br>
              <a:rPr lang="en-US" dirty="0"/>
            </a:br>
            <a:r>
              <a:rPr lang="en-US" dirty="0"/>
              <a:t>Calculating I(Test; Disease)</a:t>
            </a:r>
            <a:r>
              <a:rPr lang="en-US" i="1" dirty="0"/>
              <a:t> </a:t>
            </a:r>
            <a:endParaRPr lang="he-I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FBBCF0-E21E-484B-82FD-2855B8B29B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6040537"/>
              </p:ext>
            </p:extLst>
          </p:nvPr>
        </p:nvGraphicFramePr>
        <p:xfrm>
          <a:off x="1377706" y="2037620"/>
          <a:ext cx="6363474" cy="14782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23528">
                  <a:extLst>
                    <a:ext uri="{9D8B030D-6E8A-4147-A177-3AD203B41FA5}">
                      <a16:colId xmlns:a16="http://schemas.microsoft.com/office/drawing/2014/main" val="1502125323"/>
                    </a:ext>
                  </a:extLst>
                </a:gridCol>
                <a:gridCol w="1644202">
                  <a:extLst>
                    <a:ext uri="{9D8B030D-6E8A-4147-A177-3AD203B41FA5}">
                      <a16:colId xmlns:a16="http://schemas.microsoft.com/office/drawing/2014/main" val="1838027304"/>
                    </a:ext>
                  </a:extLst>
                </a:gridCol>
                <a:gridCol w="1504875">
                  <a:extLst>
                    <a:ext uri="{9D8B030D-6E8A-4147-A177-3AD203B41FA5}">
                      <a16:colId xmlns:a16="http://schemas.microsoft.com/office/drawing/2014/main" val="1270836655"/>
                    </a:ext>
                  </a:extLst>
                </a:gridCol>
                <a:gridCol w="1590869">
                  <a:extLst>
                    <a:ext uri="{9D8B030D-6E8A-4147-A177-3AD203B41FA5}">
                      <a16:colId xmlns:a16="http://schemas.microsoft.com/office/drawing/2014/main" val="145869032"/>
                    </a:ext>
                  </a:extLst>
                </a:gridCol>
              </a:tblGrid>
              <a:tr h="3570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Disease = 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Disease = Yes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Data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64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Negative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8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Positive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9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0898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43</a:t>
            </a:fld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A3AC88-4248-4BB0-A549-5AFF54FD5AF1}"/>
                  </a:ext>
                </a:extLst>
              </p:cNvPr>
              <p:cNvSpPr/>
              <p:nvPr/>
            </p:nvSpPr>
            <p:spPr>
              <a:xfrm>
                <a:off x="8510362" y="1504076"/>
                <a:ext cx="3358933" cy="533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A3AC88-4248-4BB0-A549-5AFF54FD5A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362" y="1504076"/>
                <a:ext cx="3358933" cy="533544"/>
              </a:xfrm>
              <a:prstGeom prst="rect">
                <a:avLst/>
              </a:prstGeom>
              <a:blipFill>
                <a:blip r:embed="rId3"/>
                <a:stretch>
                  <a:fillRect l="-1452" t="-70115" b="-11264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304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 – Example</a:t>
            </a:r>
            <a:br>
              <a:rPr lang="en-US" dirty="0"/>
            </a:br>
            <a:r>
              <a:rPr lang="en-US" dirty="0"/>
              <a:t>Calculating I(Test; Disease)</a:t>
            </a:r>
            <a:r>
              <a:rPr lang="en-US" i="1" dirty="0"/>
              <a:t> </a:t>
            </a:r>
            <a:endParaRPr lang="he-I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FBBCF0-E21E-484B-82FD-2855B8B29B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1421" y="1642797"/>
          <a:ext cx="6363474" cy="14782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623528">
                  <a:extLst>
                    <a:ext uri="{9D8B030D-6E8A-4147-A177-3AD203B41FA5}">
                      <a16:colId xmlns:a16="http://schemas.microsoft.com/office/drawing/2014/main" val="1502125323"/>
                    </a:ext>
                  </a:extLst>
                </a:gridCol>
                <a:gridCol w="1644202">
                  <a:extLst>
                    <a:ext uri="{9D8B030D-6E8A-4147-A177-3AD203B41FA5}">
                      <a16:colId xmlns:a16="http://schemas.microsoft.com/office/drawing/2014/main" val="1838027304"/>
                    </a:ext>
                  </a:extLst>
                </a:gridCol>
                <a:gridCol w="1504875">
                  <a:extLst>
                    <a:ext uri="{9D8B030D-6E8A-4147-A177-3AD203B41FA5}">
                      <a16:colId xmlns:a16="http://schemas.microsoft.com/office/drawing/2014/main" val="1270836655"/>
                    </a:ext>
                  </a:extLst>
                </a:gridCol>
                <a:gridCol w="1590869">
                  <a:extLst>
                    <a:ext uri="{9D8B030D-6E8A-4147-A177-3AD203B41FA5}">
                      <a16:colId xmlns:a16="http://schemas.microsoft.com/office/drawing/2014/main" val="145869032"/>
                    </a:ext>
                  </a:extLst>
                </a:gridCol>
              </a:tblGrid>
              <a:tr h="3570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Disease = 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Disease = Yes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Data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64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Negative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8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Positive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09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0898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44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AB9503D-2582-4000-87AA-23AD71C07F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76998"/>
                  </p:ext>
                </p:extLst>
              </p:nvPr>
            </p:nvGraphicFramePr>
            <p:xfrm>
              <a:off x="71421" y="4760467"/>
              <a:ext cx="7051728" cy="1859344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446117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238838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36677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52094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</a:t>
                          </a:r>
                          <a:r>
                            <a:rPr lang="en-US" dirty="0" err="1"/>
                            <a:t>Disease|Test</a:t>
                          </a:r>
                          <a:r>
                            <a:rPr lang="en-US" dirty="0"/>
                            <a:t>) / P(Disease)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75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25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66</m:t>
                                    </m:r>
                                  </m:num>
                                  <m:den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333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AB9503D-2582-4000-87AA-23AD71C07F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76998"/>
                  </p:ext>
                </p:extLst>
              </p:nvPr>
            </p:nvGraphicFramePr>
            <p:xfrm>
              <a:off x="71421" y="4760467"/>
              <a:ext cx="7051728" cy="1859344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446117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2238838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236677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P(</a:t>
                          </a:r>
                          <a:r>
                            <a:rPr lang="en-US" dirty="0" err="1"/>
                            <a:t>Disease|Test</a:t>
                          </a:r>
                          <a:r>
                            <a:rPr lang="en-US" dirty="0"/>
                            <a:t>) / P(Disease)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612394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249" t="-108911" r="-189055" b="-101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9809" t="-108911" r="-107084" b="-101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60687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249" t="-211000" r="-189055" b="-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3"/>
                          <a:stretch>
                            <a:fillRect l="-109809" t="-211000" r="-107084" b="-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9EE8512-2CD9-424A-B2B5-1E8D5A11FA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4474282"/>
                  </p:ext>
                </p:extLst>
              </p:nvPr>
            </p:nvGraphicFramePr>
            <p:xfrm>
              <a:off x="6806729" y="3087335"/>
              <a:ext cx="5385271" cy="3767202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641668">
                      <a:extLst>
                        <a:ext uri="{9D8B030D-6E8A-4147-A177-3AD203B41FA5}">
                          <a16:colId xmlns:a16="http://schemas.microsoft.com/office/drawing/2014/main" val="2622272914"/>
                        </a:ext>
                      </a:extLst>
                    </a:gridCol>
                    <a:gridCol w="1670696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1451824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162108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Disease = No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Disease = Yes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P(</a:t>
                          </a:r>
                          <a:r>
                            <a:rPr lang="en-US" sz="1400" dirty="0" err="1"/>
                            <a:t>Test,Disease</a:t>
                          </a:r>
                          <a:r>
                            <a:rPr lang="en-US" sz="1400" dirty="0"/>
                            <a:t>) * log p(</a:t>
                          </a:r>
                          <a:r>
                            <a:rPr lang="en-US" sz="1400" dirty="0" err="1"/>
                            <a:t>Disease|Test</a:t>
                          </a:r>
                          <a:r>
                            <a:rPr lang="en-US" sz="1400" dirty="0"/>
                            <a:t>)  / P(Disease)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415569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0.075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>
                                  <m:f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175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>
                                  <m:f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Test = Negative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0.049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>
                                  <m:f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67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117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>
                                  <m:fPr>
                                    <m:ctrlP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i="1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166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Test = Positive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b="1" dirty="0"/>
                            <a:t>0.125</a:t>
                          </a:r>
                          <a:endParaRPr lang="he-IL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058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066</m:t>
                                </m:r>
                              </m:oMath>
                            </m:oMathPara>
                          </a14:m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Total(</a:t>
                          </a:r>
                          <a:r>
                            <a:rPr lang="en-US" sz="1400" dirty="0" err="1"/>
                            <a:t>Disease;test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15943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b="1" dirty="0"/>
                            <a:t>0.125</a:t>
                          </a:r>
                          <a:endParaRPr lang="he-IL" sz="1400" b="1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0.971-0.846=0.125</a:t>
                          </a:r>
                          <a:endParaRPr lang="he-IL" sz="1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rtl="1"/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H(test) – H(</a:t>
                          </a:r>
                          <a:r>
                            <a:rPr lang="en-US" sz="1400" dirty="0" err="1"/>
                            <a:t>test|disease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9956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endParaRPr lang="he-IL" sz="1400" b="1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1-0.875=0.125</a:t>
                          </a:r>
                          <a:endParaRPr lang="he-IL" sz="1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H(disease)-H(</a:t>
                          </a:r>
                          <a:r>
                            <a:rPr lang="en-US" sz="1400" dirty="0" err="1"/>
                            <a:t>disease|test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9096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C9EE8512-2CD9-424A-B2B5-1E8D5A11FA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4474282"/>
                  </p:ext>
                </p:extLst>
              </p:nvPr>
            </p:nvGraphicFramePr>
            <p:xfrm>
              <a:off x="6806729" y="3087335"/>
              <a:ext cx="5385271" cy="3767202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641668">
                      <a:extLst>
                        <a:ext uri="{9D8B030D-6E8A-4147-A177-3AD203B41FA5}">
                          <a16:colId xmlns:a16="http://schemas.microsoft.com/office/drawing/2014/main" val="2622272914"/>
                        </a:ext>
                      </a:extLst>
                    </a:gridCol>
                    <a:gridCol w="1670696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1451824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1621083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Disease = No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Disease = Yes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P(</a:t>
                          </a:r>
                          <a:r>
                            <a:rPr lang="en-US" sz="1400" dirty="0" err="1"/>
                            <a:t>Test,Disease</a:t>
                          </a:r>
                          <a:r>
                            <a:rPr lang="en-US" sz="1400" dirty="0"/>
                            <a:t>) * log p(</a:t>
                          </a:r>
                          <a:r>
                            <a:rPr lang="en-US" sz="1400" dirty="0" err="1"/>
                            <a:t>Disease|Test</a:t>
                          </a:r>
                          <a:r>
                            <a:rPr lang="en-US" sz="1400" dirty="0"/>
                            <a:t>)  / P(Disease)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88119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0.075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38545" t="-83448" r="-185091" b="-2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160084" t="-83448" r="-113866" b="-25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Test = Negative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747332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0.049</a:t>
                          </a:r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38545" t="-216260" r="-185091" b="-1967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160084" t="-216260" r="-113866" b="-1967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Test = Positive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b="1" dirty="0"/>
                            <a:t>0.125</a:t>
                          </a:r>
                          <a:endParaRPr lang="he-IL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38545" t="-637705" r="-185091" b="-2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4"/>
                          <a:stretch>
                            <a:fillRect l="-160084" t="-637705" r="-113866" b="-2967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Total(</a:t>
                          </a:r>
                          <a:r>
                            <a:rPr lang="en-US" sz="1400" dirty="0" err="1"/>
                            <a:t>Disease;test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159437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b="1" dirty="0"/>
                            <a:t>0.125</a:t>
                          </a:r>
                          <a:endParaRPr lang="he-IL" sz="1400" b="1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0.971-0.846=0.125</a:t>
                          </a:r>
                          <a:endParaRPr lang="he-IL" sz="1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rtl="1"/>
                          <a:endParaRPr lang="he-IL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H(test) – H(</a:t>
                          </a:r>
                          <a:r>
                            <a:rPr lang="en-US" sz="1400" dirty="0" err="1"/>
                            <a:t>test|disease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995637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rtl="1"/>
                          <a:endParaRPr lang="he-IL" sz="1400" b="1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1-0.875=0.125</a:t>
                          </a:r>
                          <a:endParaRPr lang="he-IL" sz="1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r>
                            <a:rPr lang="en-US" sz="1400" dirty="0"/>
                            <a:t>H(disease)-H(</a:t>
                          </a:r>
                          <a:r>
                            <a:rPr lang="en-US" sz="1400" dirty="0" err="1"/>
                            <a:t>disease|test</a:t>
                          </a:r>
                          <a:r>
                            <a:rPr lang="en-US" sz="1400" dirty="0"/>
                            <a:t>)</a:t>
                          </a:r>
                          <a:endParaRPr lang="he-IL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9096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A3AC88-4248-4BB0-A549-5AFF54FD5AF1}"/>
                  </a:ext>
                </a:extLst>
              </p:cNvPr>
              <p:cNvSpPr/>
              <p:nvPr/>
            </p:nvSpPr>
            <p:spPr>
              <a:xfrm>
                <a:off x="8761646" y="234878"/>
                <a:ext cx="3358933" cy="533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A3AC88-4248-4BB0-A549-5AFF54FD5A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646" y="234878"/>
                <a:ext cx="3358933" cy="533544"/>
              </a:xfrm>
              <a:prstGeom prst="rect">
                <a:avLst/>
              </a:prstGeom>
              <a:blipFill>
                <a:blip r:embed="rId5"/>
                <a:stretch>
                  <a:fillRect l="-1452" t="-70115" b="-11264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591F6DCA-CC57-4554-B04B-9901E8850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7465257"/>
                  </p:ext>
                </p:extLst>
              </p:nvPr>
            </p:nvGraphicFramePr>
            <p:xfrm>
              <a:off x="1" y="3333712"/>
              <a:ext cx="6752699" cy="1348486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1739120">
                      <a:extLst>
                        <a:ext uri="{9D8B030D-6E8A-4147-A177-3AD203B41FA5}">
                          <a16:colId xmlns:a16="http://schemas.microsoft.com/office/drawing/2014/main" val="2295679342"/>
                        </a:ext>
                      </a:extLst>
                    </a:gridCol>
                    <a:gridCol w="1739120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1591750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1682709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/>
                            <a:t>P(</a:t>
                          </a:r>
                          <a:r>
                            <a:rPr lang="en-US" dirty="0" err="1"/>
                            <a:t>Disease|Test</a:t>
                          </a:r>
                          <a:r>
                            <a:rPr lang="en-US" dirty="0"/>
                            <a:t>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/>
                            <a:t>1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/>
                            <a:t>1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591F6DCA-CC57-4554-B04B-9901E8850D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7465257"/>
                  </p:ext>
                </p:extLst>
              </p:nvPr>
            </p:nvGraphicFramePr>
            <p:xfrm>
              <a:off x="1" y="3333712"/>
              <a:ext cx="6752699" cy="1348486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1739120">
                      <a:extLst>
                        <a:ext uri="{9D8B030D-6E8A-4147-A177-3AD203B41FA5}">
                          <a16:colId xmlns:a16="http://schemas.microsoft.com/office/drawing/2014/main" val="2295679342"/>
                        </a:ext>
                      </a:extLst>
                    </a:gridCol>
                    <a:gridCol w="1739120">
                      <a:extLst>
                        <a:ext uri="{9D8B030D-6E8A-4147-A177-3AD203B41FA5}">
                          <a16:colId xmlns:a16="http://schemas.microsoft.com/office/drawing/2014/main" val="1418275140"/>
                        </a:ext>
                      </a:extLst>
                    </a:gridCol>
                    <a:gridCol w="1591750">
                      <a:extLst>
                        <a:ext uri="{9D8B030D-6E8A-4147-A177-3AD203B41FA5}">
                          <a16:colId xmlns:a16="http://schemas.microsoft.com/office/drawing/2014/main" val="2078600240"/>
                        </a:ext>
                      </a:extLst>
                    </a:gridCol>
                    <a:gridCol w="1682709">
                      <a:extLst>
                        <a:ext uri="{9D8B030D-6E8A-4147-A177-3AD203B41FA5}">
                          <a16:colId xmlns:a16="http://schemas.microsoft.com/office/drawing/2014/main" val="42093455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Total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Disease = No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/>
                            <a:t>Disease = Yes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/>
                            <a:t>P(</a:t>
                          </a:r>
                          <a:r>
                            <a:rPr lang="en-US" dirty="0" err="1"/>
                            <a:t>Disease|Test</a:t>
                          </a:r>
                          <a:r>
                            <a:rPr lang="en-US" dirty="0"/>
                            <a:t>)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770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/>
                            <a:t>1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6"/>
                          <a:stretch>
                            <a:fillRect l="-100350" t="-106452" r="-189161" b="-16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6"/>
                          <a:stretch>
                            <a:fillRect l="-219540" t="-106452" r="-107280" b="-16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/>
                            <a:t>Test = Negative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21480"/>
                      </a:ext>
                    </a:extLst>
                  </a:tr>
                  <a:tr h="606806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/>
                            <a:t>1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6"/>
                          <a:stretch>
                            <a:fillRect l="-100350" t="-128000" r="-189161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6"/>
                          <a:stretch>
                            <a:fillRect l="-219540" t="-128000" r="-10728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/>
                            <a:t>Test = Positive</a:t>
                          </a:r>
                          <a:endParaRPr lang="he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7411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7104E0E-C131-4EC9-A5F9-126330389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610251"/>
              </p:ext>
            </p:extLst>
          </p:nvPr>
        </p:nvGraphicFramePr>
        <p:xfrm>
          <a:off x="7546910" y="814378"/>
          <a:ext cx="4641979" cy="2262086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715120">
                  <a:extLst>
                    <a:ext uri="{9D8B030D-6E8A-4147-A177-3AD203B41FA5}">
                      <a16:colId xmlns:a16="http://schemas.microsoft.com/office/drawing/2014/main" val="4159582631"/>
                    </a:ext>
                  </a:extLst>
                </a:gridCol>
                <a:gridCol w="962512">
                  <a:extLst>
                    <a:ext uri="{9D8B030D-6E8A-4147-A177-3AD203B41FA5}">
                      <a16:colId xmlns:a16="http://schemas.microsoft.com/office/drawing/2014/main" val="1418275140"/>
                    </a:ext>
                  </a:extLst>
                </a:gridCol>
                <a:gridCol w="1244937">
                  <a:extLst>
                    <a:ext uri="{9D8B030D-6E8A-4147-A177-3AD203B41FA5}">
                      <a16:colId xmlns:a16="http://schemas.microsoft.com/office/drawing/2014/main" val="2078600240"/>
                    </a:ext>
                  </a:extLst>
                </a:gridCol>
                <a:gridCol w="1719410">
                  <a:extLst>
                    <a:ext uri="{9D8B030D-6E8A-4147-A177-3AD203B41FA5}">
                      <a16:colId xmlns:a16="http://schemas.microsoft.com/office/drawing/2014/main" val="4209345574"/>
                    </a:ext>
                  </a:extLst>
                </a:gridCol>
              </a:tblGrid>
              <a:tr h="949129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Disease = 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Disease = Yes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P(Test, Disease)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770356"/>
                  </a:ext>
                </a:extLst>
              </a:tr>
              <a:tr h="331478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4/10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3/10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1/10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Negative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1480"/>
                  </a:ext>
                </a:extLst>
              </a:tr>
              <a:tr h="331478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6/10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2/10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4/10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= Positive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4113"/>
                  </a:ext>
                </a:extLst>
              </a:tr>
              <a:tr h="581437">
                <a:tc>
                  <a:txBody>
                    <a:bodyPr/>
                    <a:lstStyle/>
                    <a:p>
                      <a:pPr rtl="1"/>
                      <a:r>
                        <a:rPr lang="en-US" b="1" dirty="0"/>
                        <a:t>1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5/10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5/10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Total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314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929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8110" y="-104293"/>
            <a:ext cx="8227457" cy="1142702"/>
          </a:xfrm>
        </p:spPr>
        <p:txBody>
          <a:bodyPr>
            <a:normAutofit/>
          </a:bodyPr>
          <a:lstStyle/>
          <a:p>
            <a:pPr algn="ctr"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Mutual Information - Example</a:t>
            </a:r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1011363"/>
            <a:ext cx="4266089" cy="108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9" name="מציין מיקום של מספר שקופית 1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F3DBE0-D1AC-4454-9D1C-283CF85F0BFB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he-IL" sz="1400"/>
          </a:p>
        </p:txBody>
      </p:sp>
      <p:graphicFrame>
        <p:nvGraphicFramePr>
          <p:cNvPr id="34830" name="אובייקט 2"/>
          <p:cNvGraphicFramePr>
            <a:graphicFrameLocks/>
          </p:cNvGraphicFramePr>
          <p:nvPr>
            <p:extLst/>
          </p:nvPr>
        </p:nvGraphicFramePr>
        <p:xfrm>
          <a:off x="7543801" y="1159499"/>
          <a:ext cx="3237657" cy="945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2" name="משוואה" r:id="rId5" imgW="1473200" imgH="431800" progId="Equation.3">
                  <p:embed/>
                </p:oleObj>
              </mc:Choice>
              <mc:Fallback>
                <p:oleObj name="משוואה" r:id="rId5" imgW="1473200" imgH="431800" progId="Equation.3">
                  <p:embed/>
                  <p:pic>
                    <p:nvPicPr>
                      <p:cNvPr id="34830" name="אובייקט 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1" y="1159499"/>
                        <a:ext cx="3237657" cy="9459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572B4F2D-F32D-41AF-94D9-064EA07243AE}"/>
              </a:ext>
            </a:extLst>
          </p:cNvPr>
          <p:cNvSpPr/>
          <p:nvPr/>
        </p:nvSpPr>
        <p:spPr>
          <a:xfrm>
            <a:off x="3238097" y="2609853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he-IL" dirty="0"/>
              <a:t>I(X;Y)=?</a:t>
            </a:r>
          </a:p>
        </p:txBody>
      </p:sp>
    </p:spTree>
    <p:extLst>
      <p:ext uri="{BB962C8B-B14F-4D97-AF65-F5344CB8AC3E}">
        <p14:creationId xmlns:p14="http://schemas.microsoft.com/office/powerpoint/2010/main" val="292066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8110" y="-104293"/>
            <a:ext cx="8227457" cy="1142702"/>
          </a:xfrm>
        </p:spPr>
        <p:txBody>
          <a:bodyPr>
            <a:normAutofit/>
          </a:bodyPr>
          <a:lstStyle/>
          <a:p>
            <a:pPr algn="ctr"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Mutual Information - Example</a:t>
            </a:r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1011363"/>
            <a:ext cx="4266089" cy="108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95" y="2527493"/>
            <a:ext cx="4494629" cy="114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AutoShape 6"/>
          <p:cNvSpPr>
            <a:spLocks noChangeArrowheads="1"/>
          </p:cNvSpPr>
          <p:nvPr/>
        </p:nvSpPr>
        <p:spPr bwMode="auto">
          <a:xfrm rot="1658003">
            <a:off x="4279302" y="2160923"/>
            <a:ext cx="315831" cy="311069"/>
          </a:xfrm>
          <a:prstGeom prst="downArrow">
            <a:avLst>
              <a:gd name="adj1" fmla="val 18648"/>
              <a:gd name="adj2" fmla="val 365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sp>
        <p:nvSpPr>
          <p:cNvPr id="34822" name="AutoShape 7"/>
          <p:cNvSpPr>
            <a:spLocks noChangeArrowheads="1"/>
          </p:cNvSpPr>
          <p:nvPr/>
        </p:nvSpPr>
        <p:spPr bwMode="auto">
          <a:xfrm rot="21382551">
            <a:off x="5632922" y="2115843"/>
            <a:ext cx="380901" cy="1599783"/>
          </a:xfrm>
          <a:prstGeom prst="downArrow">
            <a:avLst>
              <a:gd name="adj1" fmla="val 15157"/>
              <a:gd name="adj2" fmla="val 951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pic>
        <p:nvPicPr>
          <p:cNvPr id="348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138" y="3771586"/>
            <a:ext cx="5027890" cy="1166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8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73" y="2537074"/>
            <a:ext cx="3961368" cy="35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5" name="AutoShape 86"/>
          <p:cNvSpPr>
            <a:spLocks noChangeArrowheads="1"/>
          </p:cNvSpPr>
          <p:nvPr/>
        </p:nvSpPr>
        <p:spPr bwMode="auto">
          <a:xfrm rot="19614889">
            <a:off x="6318156" y="2186554"/>
            <a:ext cx="380901" cy="387249"/>
          </a:xfrm>
          <a:prstGeom prst="downArrow">
            <a:avLst>
              <a:gd name="adj1" fmla="val 18648"/>
              <a:gd name="adj2" fmla="val 371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pic>
        <p:nvPicPr>
          <p:cNvPr id="34826" name="Picture 8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46" y="5269937"/>
            <a:ext cx="6856214" cy="1415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7" name="AutoShape 88"/>
          <p:cNvSpPr>
            <a:spLocks noChangeArrowheads="1"/>
          </p:cNvSpPr>
          <p:nvPr/>
        </p:nvSpPr>
        <p:spPr bwMode="auto">
          <a:xfrm rot="826162">
            <a:off x="5760957" y="4959512"/>
            <a:ext cx="303134" cy="304721"/>
          </a:xfrm>
          <a:prstGeom prst="downArrow">
            <a:avLst>
              <a:gd name="adj1" fmla="val 18648"/>
              <a:gd name="adj2" fmla="val 3676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sp>
        <p:nvSpPr>
          <p:cNvPr id="34828" name="AutoShape 89"/>
          <p:cNvSpPr>
            <a:spLocks noChangeArrowheads="1"/>
          </p:cNvSpPr>
          <p:nvPr/>
        </p:nvSpPr>
        <p:spPr bwMode="auto">
          <a:xfrm>
            <a:off x="8201629" y="5859085"/>
            <a:ext cx="1238799" cy="643677"/>
          </a:xfrm>
          <a:prstGeom prst="wedgeEllipseCallout">
            <a:avLst>
              <a:gd name="adj1" fmla="val -57458"/>
              <a:gd name="adj2" fmla="val 53958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sz="2000" dirty="0"/>
              <a:t>I(X;Y)</a:t>
            </a:r>
          </a:p>
        </p:txBody>
      </p:sp>
      <p:sp>
        <p:nvSpPr>
          <p:cNvPr id="34829" name="מציין מיקום של מספר שקופית 1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F3DBE0-D1AC-4454-9D1C-283CF85F0BFB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he-IL" sz="1400"/>
          </a:p>
        </p:txBody>
      </p:sp>
      <p:graphicFrame>
        <p:nvGraphicFramePr>
          <p:cNvPr id="34830" name="אובייקט 2"/>
          <p:cNvGraphicFramePr>
            <a:graphicFrameLocks/>
          </p:cNvGraphicFramePr>
          <p:nvPr>
            <p:extLst/>
          </p:nvPr>
        </p:nvGraphicFramePr>
        <p:xfrm>
          <a:off x="7543801" y="1159499"/>
          <a:ext cx="3237657" cy="945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משוואה" r:id="rId9" imgW="1473200" imgH="431800" progId="Equation.3">
                  <p:embed/>
                </p:oleObj>
              </mc:Choice>
              <mc:Fallback>
                <p:oleObj name="משוואה" r:id="rId9" imgW="1473200" imgH="431800" progId="Equation.3">
                  <p:embed/>
                  <p:pic>
                    <p:nvPicPr>
                      <p:cNvPr id="34830" name="אובייקט 2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1" y="1159499"/>
                        <a:ext cx="3237657" cy="9459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874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/>
          <p:cNvSpPr>
            <a:spLocks noGrp="1" noChangeArrowheads="1"/>
          </p:cNvSpPr>
          <p:nvPr>
            <p:ph type="title"/>
          </p:nvPr>
        </p:nvSpPr>
        <p:spPr>
          <a:xfrm>
            <a:off x="1385734" y="536370"/>
            <a:ext cx="9434666" cy="1143000"/>
          </a:xfrm>
          <a:noFill/>
        </p:spPr>
        <p:txBody>
          <a:bodyPr>
            <a:no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Mutual Information – Another way to calculate</a:t>
            </a:r>
          </a:p>
        </p:txBody>
      </p:sp>
      <p:pic>
        <p:nvPicPr>
          <p:cNvPr id="36867" name="Picture 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893" y="3643152"/>
            <a:ext cx="6399133" cy="465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 Box 82"/>
          <p:cNvSpPr txBox="1">
            <a:spLocks noChangeArrowheads="1"/>
          </p:cNvSpPr>
          <p:nvPr/>
        </p:nvSpPr>
        <p:spPr bwMode="auto">
          <a:xfrm>
            <a:off x="2520293" y="5255993"/>
            <a:ext cx="7075232" cy="5586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he-IL" sz="2999" dirty="0"/>
              <a:t>I(X;Y) = H(Y)-H(Y|X) = 1.85 - 1.67 = </a:t>
            </a:r>
            <a:r>
              <a:rPr lang="en-US" altLang="he-IL" sz="2999" b="1" dirty="0"/>
              <a:t>0.18</a:t>
            </a:r>
          </a:p>
        </p:txBody>
      </p:sp>
      <p:sp>
        <p:nvSpPr>
          <p:cNvPr id="36869" name="AutoShape 83"/>
          <p:cNvSpPr>
            <a:spLocks noChangeArrowheads="1"/>
          </p:cNvSpPr>
          <p:nvPr/>
        </p:nvSpPr>
        <p:spPr bwMode="auto">
          <a:xfrm>
            <a:off x="5867460" y="4343401"/>
            <a:ext cx="347311" cy="702734"/>
          </a:xfrm>
          <a:prstGeom prst="downArrow">
            <a:avLst>
              <a:gd name="adj1" fmla="val 18648"/>
              <a:gd name="adj2" fmla="val 365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sp>
        <p:nvSpPr>
          <p:cNvPr id="36870" name="AutoShape 85"/>
          <p:cNvSpPr>
            <a:spLocks noChangeArrowheads="1"/>
          </p:cNvSpPr>
          <p:nvPr/>
        </p:nvSpPr>
        <p:spPr bwMode="auto">
          <a:xfrm>
            <a:off x="5867460" y="2509213"/>
            <a:ext cx="380901" cy="910159"/>
          </a:xfrm>
          <a:prstGeom prst="downArrow">
            <a:avLst>
              <a:gd name="adj1" fmla="val 18648"/>
              <a:gd name="adj2" fmla="val 365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he-IL" sz="1799"/>
          </a:p>
        </p:txBody>
      </p:sp>
      <p:sp>
        <p:nvSpPr>
          <p:cNvPr id="36871" name="מציין מיקום של מספר שקופית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ABD63C-5A16-481B-8711-E5AB7EEAC029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he-IL" sz="1400"/>
          </a:p>
        </p:txBody>
      </p:sp>
      <p:grpSp>
        <p:nvGrpSpPr>
          <p:cNvPr id="36872" name="Group 11"/>
          <p:cNvGrpSpPr>
            <a:grpSpLocks noChangeAspect="1"/>
          </p:cNvGrpSpPr>
          <p:nvPr/>
        </p:nvGrpSpPr>
        <p:grpSpPr bwMode="auto">
          <a:xfrm>
            <a:off x="2591712" y="1866646"/>
            <a:ext cx="6551493" cy="452320"/>
            <a:chOff x="672" y="1008"/>
            <a:chExt cx="4128" cy="285"/>
          </a:xfrm>
        </p:grpSpPr>
        <p:sp>
          <p:nvSpPr>
            <p:cNvPr id="36873" name="AutoShape 10"/>
            <p:cNvSpPr>
              <a:spLocks noChangeAspect="1" noChangeArrowheads="1" noTextEdit="1"/>
            </p:cNvSpPr>
            <p:nvPr/>
          </p:nvSpPr>
          <p:spPr bwMode="auto">
            <a:xfrm>
              <a:off x="672" y="1008"/>
              <a:ext cx="4128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36874" name="Rectangle 12"/>
            <p:cNvSpPr>
              <a:spLocks noChangeArrowheads="1"/>
            </p:cNvSpPr>
            <p:nvPr/>
          </p:nvSpPr>
          <p:spPr bwMode="auto">
            <a:xfrm>
              <a:off x="2015" y="1013"/>
              <a:ext cx="2780" cy="13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  <p:sp>
          <p:nvSpPr>
            <p:cNvPr id="36875" name="Rectangle 13"/>
            <p:cNvSpPr>
              <a:spLocks noChangeArrowheads="1"/>
            </p:cNvSpPr>
            <p:nvPr/>
          </p:nvSpPr>
          <p:spPr bwMode="auto">
            <a:xfrm>
              <a:off x="677" y="1149"/>
              <a:ext cx="1341" cy="13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  <p:sp>
          <p:nvSpPr>
            <p:cNvPr id="36876" name="Rectangle 14"/>
            <p:cNvSpPr>
              <a:spLocks noChangeArrowheads="1"/>
            </p:cNvSpPr>
            <p:nvPr/>
          </p:nvSpPr>
          <p:spPr bwMode="auto">
            <a:xfrm>
              <a:off x="2037" y="1018"/>
              <a:ext cx="19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he-IL" altLang="he-IL" sz="1400">
                  <a:solidFill>
                    <a:srgbClr val="000000"/>
                  </a:solidFill>
                </a:rPr>
                <a:t>y=A</a:t>
              </a:r>
              <a:endParaRPr lang="he-IL" altLang="he-IL" sz="1799"/>
            </a:p>
          </p:txBody>
        </p:sp>
        <p:sp>
          <p:nvSpPr>
            <p:cNvPr id="36877" name="Rectangle 15"/>
            <p:cNvSpPr>
              <a:spLocks noChangeArrowheads="1"/>
            </p:cNvSpPr>
            <p:nvPr/>
          </p:nvSpPr>
          <p:spPr bwMode="auto">
            <a:xfrm>
              <a:off x="2592" y="1018"/>
              <a:ext cx="19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he-IL" altLang="he-IL" sz="1400">
                  <a:solidFill>
                    <a:srgbClr val="000000"/>
                  </a:solidFill>
                </a:rPr>
                <a:t>y=B</a:t>
              </a:r>
              <a:endParaRPr lang="he-IL" altLang="he-IL" sz="1799"/>
            </a:p>
          </p:txBody>
        </p:sp>
        <p:sp>
          <p:nvSpPr>
            <p:cNvPr id="36878" name="Rectangle 16"/>
            <p:cNvSpPr>
              <a:spLocks noChangeArrowheads="1"/>
            </p:cNvSpPr>
            <p:nvPr/>
          </p:nvSpPr>
          <p:spPr bwMode="auto">
            <a:xfrm>
              <a:off x="3147" y="1018"/>
              <a:ext cx="20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he-IL" altLang="he-IL" sz="1400">
                  <a:solidFill>
                    <a:srgbClr val="000000"/>
                  </a:solidFill>
                </a:rPr>
                <a:t>y=C</a:t>
              </a:r>
              <a:endParaRPr lang="he-IL" altLang="he-IL" sz="1799"/>
            </a:p>
          </p:txBody>
        </p:sp>
        <p:sp>
          <p:nvSpPr>
            <p:cNvPr id="36879" name="Rectangle 17"/>
            <p:cNvSpPr>
              <a:spLocks noChangeArrowheads="1"/>
            </p:cNvSpPr>
            <p:nvPr/>
          </p:nvSpPr>
          <p:spPr bwMode="auto">
            <a:xfrm>
              <a:off x="3703" y="1018"/>
              <a:ext cx="20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he-IL" altLang="he-IL" sz="1400">
                  <a:solidFill>
                    <a:srgbClr val="000000"/>
                  </a:solidFill>
                </a:rPr>
                <a:t>y=D</a:t>
              </a:r>
              <a:endParaRPr lang="he-IL" altLang="he-IL" sz="1799"/>
            </a:p>
          </p:txBody>
        </p:sp>
        <p:sp>
          <p:nvSpPr>
            <p:cNvPr id="36880" name="Rectangle 18"/>
            <p:cNvSpPr>
              <a:spLocks noChangeArrowheads="1"/>
            </p:cNvSpPr>
            <p:nvPr/>
          </p:nvSpPr>
          <p:spPr bwMode="auto">
            <a:xfrm>
              <a:off x="4258" y="1016"/>
              <a:ext cx="26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he-IL" altLang="he-IL" sz="1400" b="1">
                  <a:solidFill>
                    <a:srgbClr val="000000"/>
                  </a:solidFill>
                </a:rPr>
                <a:t>Total</a:t>
              </a:r>
              <a:endParaRPr lang="he-IL" altLang="he-IL" sz="1799"/>
            </a:p>
          </p:txBody>
        </p:sp>
        <p:sp>
          <p:nvSpPr>
            <p:cNvPr id="36881" name="Rectangle 19"/>
            <p:cNvSpPr>
              <a:spLocks noChangeArrowheads="1"/>
            </p:cNvSpPr>
            <p:nvPr/>
          </p:nvSpPr>
          <p:spPr bwMode="auto">
            <a:xfrm>
              <a:off x="698" y="1154"/>
              <a:ext cx="20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he-IL" altLang="he-IL" sz="1400">
                  <a:solidFill>
                    <a:srgbClr val="000000"/>
                  </a:solidFill>
                </a:rPr>
                <a:t>P(y</a:t>
              </a:r>
              <a:r>
                <a:rPr lang="en-US" altLang="he-IL" sz="1400">
                  <a:solidFill>
                    <a:srgbClr val="000000"/>
                  </a:solidFill>
                </a:rPr>
                <a:t>)</a:t>
              </a:r>
              <a:endParaRPr lang="he-IL" altLang="he-IL" sz="1799"/>
            </a:p>
          </p:txBody>
        </p:sp>
        <p:sp>
          <p:nvSpPr>
            <p:cNvPr id="36882" name="Rectangle 20"/>
            <p:cNvSpPr>
              <a:spLocks noChangeArrowheads="1"/>
            </p:cNvSpPr>
            <p:nvPr/>
          </p:nvSpPr>
          <p:spPr bwMode="auto">
            <a:xfrm>
              <a:off x="2037" y="1154"/>
              <a:ext cx="34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he-IL" altLang="he-IL" sz="1400">
                  <a:solidFill>
                    <a:srgbClr val="000000"/>
                  </a:solidFill>
                </a:rPr>
                <a:t>44/100</a:t>
              </a:r>
              <a:endParaRPr lang="he-IL" altLang="he-IL" sz="1799"/>
            </a:p>
          </p:txBody>
        </p:sp>
        <p:sp>
          <p:nvSpPr>
            <p:cNvPr id="36883" name="Rectangle 21"/>
            <p:cNvSpPr>
              <a:spLocks noChangeArrowheads="1"/>
            </p:cNvSpPr>
            <p:nvPr/>
          </p:nvSpPr>
          <p:spPr bwMode="auto">
            <a:xfrm>
              <a:off x="2592" y="1154"/>
              <a:ext cx="34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he-IL" altLang="he-IL" sz="1400">
                  <a:solidFill>
                    <a:srgbClr val="000000"/>
                  </a:solidFill>
                </a:rPr>
                <a:t>24/100</a:t>
              </a:r>
              <a:endParaRPr lang="he-IL" altLang="he-IL" sz="1799"/>
            </a:p>
          </p:txBody>
        </p:sp>
        <p:sp>
          <p:nvSpPr>
            <p:cNvPr id="36884" name="Rectangle 22"/>
            <p:cNvSpPr>
              <a:spLocks noChangeArrowheads="1"/>
            </p:cNvSpPr>
            <p:nvPr/>
          </p:nvSpPr>
          <p:spPr bwMode="auto">
            <a:xfrm>
              <a:off x="3147" y="1154"/>
              <a:ext cx="34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he-IL" altLang="he-IL" sz="1400">
                  <a:solidFill>
                    <a:srgbClr val="000000"/>
                  </a:solidFill>
                </a:rPr>
                <a:t>13/100</a:t>
              </a:r>
              <a:endParaRPr lang="he-IL" altLang="he-IL" sz="1799"/>
            </a:p>
          </p:txBody>
        </p:sp>
        <p:sp>
          <p:nvSpPr>
            <p:cNvPr id="36885" name="Rectangle 23"/>
            <p:cNvSpPr>
              <a:spLocks noChangeArrowheads="1"/>
            </p:cNvSpPr>
            <p:nvPr/>
          </p:nvSpPr>
          <p:spPr bwMode="auto">
            <a:xfrm>
              <a:off x="3703" y="1154"/>
              <a:ext cx="34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he-IL" altLang="he-IL" sz="1400">
                  <a:solidFill>
                    <a:srgbClr val="000000"/>
                  </a:solidFill>
                </a:rPr>
                <a:t>19/100</a:t>
              </a:r>
              <a:endParaRPr lang="he-IL" altLang="he-IL" sz="1799"/>
            </a:p>
          </p:txBody>
        </p:sp>
        <p:sp>
          <p:nvSpPr>
            <p:cNvPr id="36886" name="Rectangle 24"/>
            <p:cNvSpPr>
              <a:spLocks noChangeArrowheads="1"/>
            </p:cNvSpPr>
            <p:nvPr/>
          </p:nvSpPr>
          <p:spPr bwMode="auto">
            <a:xfrm>
              <a:off x="4258" y="1152"/>
              <a:ext cx="40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he-IL" altLang="he-IL" sz="1400" b="1">
                  <a:solidFill>
                    <a:srgbClr val="000000"/>
                  </a:solidFill>
                </a:rPr>
                <a:t>100/100</a:t>
              </a:r>
              <a:endParaRPr lang="he-IL" altLang="he-IL" sz="1799"/>
            </a:p>
          </p:txBody>
        </p:sp>
        <p:sp>
          <p:nvSpPr>
            <p:cNvPr id="36887" name="Line 25"/>
            <p:cNvSpPr>
              <a:spLocks noChangeShapeType="1"/>
            </p:cNvSpPr>
            <p:nvPr/>
          </p:nvSpPr>
          <p:spPr bwMode="auto">
            <a:xfrm>
              <a:off x="2010" y="1008"/>
              <a:ext cx="1" cy="28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36888" name="Rectangle 26"/>
            <p:cNvSpPr>
              <a:spLocks noChangeArrowheads="1"/>
            </p:cNvSpPr>
            <p:nvPr/>
          </p:nvSpPr>
          <p:spPr bwMode="auto">
            <a:xfrm>
              <a:off x="2010" y="1008"/>
              <a:ext cx="11" cy="28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  <p:sp>
          <p:nvSpPr>
            <p:cNvPr id="36889" name="Line 27"/>
            <p:cNvSpPr>
              <a:spLocks noChangeShapeType="1"/>
            </p:cNvSpPr>
            <p:nvPr/>
          </p:nvSpPr>
          <p:spPr bwMode="auto">
            <a:xfrm>
              <a:off x="2565" y="1018"/>
              <a:ext cx="1" cy="2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36890" name="Rectangle 28"/>
            <p:cNvSpPr>
              <a:spLocks noChangeArrowheads="1"/>
            </p:cNvSpPr>
            <p:nvPr/>
          </p:nvSpPr>
          <p:spPr bwMode="auto">
            <a:xfrm>
              <a:off x="2565" y="1018"/>
              <a:ext cx="11" cy="2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  <p:sp>
          <p:nvSpPr>
            <p:cNvPr id="36891" name="Line 29"/>
            <p:cNvSpPr>
              <a:spLocks noChangeShapeType="1"/>
            </p:cNvSpPr>
            <p:nvPr/>
          </p:nvSpPr>
          <p:spPr bwMode="auto">
            <a:xfrm>
              <a:off x="3121" y="1018"/>
              <a:ext cx="1" cy="2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36892" name="Rectangle 30"/>
            <p:cNvSpPr>
              <a:spLocks noChangeArrowheads="1"/>
            </p:cNvSpPr>
            <p:nvPr/>
          </p:nvSpPr>
          <p:spPr bwMode="auto">
            <a:xfrm>
              <a:off x="3121" y="1018"/>
              <a:ext cx="10" cy="2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  <p:sp>
          <p:nvSpPr>
            <p:cNvPr id="36893" name="Line 31"/>
            <p:cNvSpPr>
              <a:spLocks noChangeShapeType="1"/>
            </p:cNvSpPr>
            <p:nvPr/>
          </p:nvSpPr>
          <p:spPr bwMode="auto">
            <a:xfrm>
              <a:off x="3676" y="1018"/>
              <a:ext cx="1" cy="2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36894" name="Rectangle 32"/>
            <p:cNvSpPr>
              <a:spLocks noChangeArrowheads="1"/>
            </p:cNvSpPr>
            <p:nvPr/>
          </p:nvSpPr>
          <p:spPr bwMode="auto">
            <a:xfrm>
              <a:off x="3676" y="1018"/>
              <a:ext cx="11" cy="2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  <p:sp>
          <p:nvSpPr>
            <p:cNvPr id="36895" name="Line 33"/>
            <p:cNvSpPr>
              <a:spLocks noChangeShapeType="1"/>
            </p:cNvSpPr>
            <p:nvPr/>
          </p:nvSpPr>
          <p:spPr bwMode="auto">
            <a:xfrm>
              <a:off x="4231" y="1018"/>
              <a:ext cx="1" cy="2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36896" name="Rectangle 34"/>
            <p:cNvSpPr>
              <a:spLocks noChangeArrowheads="1"/>
            </p:cNvSpPr>
            <p:nvPr/>
          </p:nvSpPr>
          <p:spPr bwMode="auto">
            <a:xfrm>
              <a:off x="4231" y="1018"/>
              <a:ext cx="11" cy="2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  <p:sp>
          <p:nvSpPr>
            <p:cNvPr id="36897" name="Line 35"/>
            <p:cNvSpPr>
              <a:spLocks noChangeShapeType="1"/>
            </p:cNvSpPr>
            <p:nvPr/>
          </p:nvSpPr>
          <p:spPr bwMode="auto">
            <a:xfrm>
              <a:off x="4787" y="1018"/>
              <a:ext cx="1" cy="27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36898" name="Rectangle 36"/>
            <p:cNvSpPr>
              <a:spLocks noChangeArrowheads="1"/>
            </p:cNvSpPr>
            <p:nvPr/>
          </p:nvSpPr>
          <p:spPr bwMode="auto">
            <a:xfrm>
              <a:off x="4787" y="1018"/>
              <a:ext cx="10" cy="2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  <p:sp>
          <p:nvSpPr>
            <p:cNvPr id="36899" name="Line 37"/>
            <p:cNvSpPr>
              <a:spLocks noChangeShapeType="1"/>
            </p:cNvSpPr>
            <p:nvPr/>
          </p:nvSpPr>
          <p:spPr bwMode="auto">
            <a:xfrm>
              <a:off x="672" y="1144"/>
              <a:ext cx="1" cy="14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36900" name="Rectangle 38"/>
            <p:cNvSpPr>
              <a:spLocks noChangeArrowheads="1"/>
            </p:cNvSpPr>
            <p:nvPr/>
          </p:nvSpPr>
          <p:spPr bwMode="auto">
            <a:xfrm>
              <a:off x="672" y="1144"/>
              <a:ext cx="11" cy="14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  <p:sp>
          <p:nvSpPr>
            <p:cNvPr id="36901" name="Line 39"/>
            <p:cNvSpPr>
              <a:spLocks noChangeShapeType="1"/>
            </p:cNvSpPr>
            <p:nvPr/>
          </p:nvSpPr>
          <p:spPr bwMode="auto">
            <a:xfrm>
              <a:off x="2021" y="1008"/>
              <a:ext cx="277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36902" name="Rectangle 40"/>
            <p:cNvSpPr>
              <a:spLocks noChangeArrowheads="1"/>
            </p:cNvSpPr>
            <p:nvPr/>
          </p:nvSpPr>
          <p:spPr bwMode="auto">
            <a:xfrm>
              <a:off x="2021" y="1008"/>
              <a:ext cx="2776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  <p:sp>
          <p:nvSpPr>
            <p:cNvPr id="36903" name="Line 41"/>
            <p:cNvSpPr>
              <a:spLocks noChangeShapeType="1"/>
            </p:cNvSpPr>
            <p:nvPr/>
          </p:nvSpPr>
          <p:spPr bwMode="auto">
            <a:xfrm>
              <a:off x="683" y="1144"/>
              <a:ext cx="41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36904" name="Rectangle 42"/>
            <p:cNvSpPr>
              <a:spLocks noChangeArrowheads="1"/>
            </p:cNvSpPr>
            <p:nvPr/>
          </p:nvSpPr>
          <p:spPr bwMode="auto">
            <a:xfrm>
              <a:off x="683" y="1144"/>
              <a:ext cx="4114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  <p:sp>
          <p:nvSpPr>
            <p:cNvPr id="36905" name="Line 43"/>
            <p:cNvSpPr>
              <a:spLocks noChangeShapeType="1"/>
            </p:cNvSpPr>
            <p:nvPr/>
          </p:nvSpPr>
          <p:spPr bwMode="auto">
            <a:xfrm>
              <a:off x="683" y="1280"/>
              <a:ext cx="41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799"/>
            </a:p>
          </p:txBody>
        </p:sp>
        <p:sp>
          <p:nvSpPr>
            <p:cNvPr id="36906" name="Rectangle 44"/>
            <p:cNvSpPr>
              <a:spLocks noChangeArrowheads="1"/>
            </p:cNvSpPr>
            <p:nvPr/>
          </p:nvSpPr>
          <p:spPr bwMode="auto">
            <a:xfrm>
              <a:off x="683" y="1280"/>
              <a:ext cx="4114" cy="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he-IL" sz="1799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EDB00-1373-4ECE-A90B-BF1897E10431}" type="datetime1">
              <a:rPr lang="en-US" smtClean="0"/>
              <a:t>10/30/2021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2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40" name="Object 5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3725133" y="1226487"/>
          <a:ext cx="4379782" cy="457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2" name="משוואה" r:id="rId4" imgW="1803400" imgH="203200" progId="Equation.3">
                  <p:embed/>
                </p:oleObj>
              </mc:Choice>
              <mc:Fallback>
                <p:oleObj name="משוואה" r:id="rId4" imgW="1803400" imgH="203200" progId="Equation.3">
                  <p:embed/>
                  <p:pic>
                    <p:nvPicPr>
                      <p:cNvPr id="3994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5133" y="1226487"/>
                        <a:ext cx="4379782" cy="4570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7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1200148" y="2005282"/>
          <a:ext cx="9429752" cy="380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3" name="משוואה" r:id="rId6" imgW="4787900" imgH="203200" progId="Equation.3">
                  <p:embed/>
                </p:oleObj>
              </mc:Choice>
              <mc:Fallback>
                <p:oleObj name="משוואה" r:id="rId6" imgW="4787900" imgH="203200" progId="Equation.3">
                  <p:embed/>
                  <p:pic>
                    <p:nvPicPr>
                      <p:cNvPr id="39941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48" y="2005282"/>
                        <a:ext cx="9429752" cy="3809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2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697153-0F67-42E1-9D41-A0D3D86F508A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he-IL" sz="1400"/>
          </a:p>
        </p:txBody>
      </p:sp>
      <p:pic>
        <p:nvPicPr>
          <p:cNvPr id="39943" name="Picture 10" descr="https://upload.wikimedia.org/wikipedia/commons/thumb/d/d4/Entropy-mutual-information-relative-entropy-relation-diagram.svg/2000px-Entropy-mutual-information-relative-entropy-relation-diagram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537" y="3079564"/>
            <a:ext cx="4377379" cy="308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744D63-A889-45B5-BFF0-7BAC734553B6}" type="datetime1">
              <a:rPr lang="en-US" smtClean="0"/>
              <a:t>10/30/2021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87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Information-Theoretic Approaches to Data Mining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Uncertainty Approach</a:t>
            </a:r>
            <a:endParaRPr lang="he-IL" dirty="0"/>
          </a:p>
          <a:p>
            <a:pPr lvl="1"/>
            <a:r>
              <a:rPr lang="en-US" dirty="0"/>
              <a:t>Data mining is aimed at reducing uncertainty of the target (predicted) variables </a:t>
            </a:r>
          </a:p>
          <a:p>
            <a:pPr lvl="1"/>
            <a:r>
              <a:rPr lang="en-US" dirty="0"/>
              <a:t>Uncertainty can be represented by entropy</a:t>
            </a:r>
          </a:p>
          <a:p>
            <a:pPr lvl="1"/>
            <a:r>
              <a:rPr lang="en-US" dirty="0"/>
              <a:t>Data mining algorithms look for models that minimize entropy or maximize mutual information (information gain)</a:t>
            </a:r>
          </a:p>
          <a:p>
            <a:pPr lvl="1"/>
            <a:r>
              <a:rPr lang="fr-FR" dirty="0"/>
              <a:t>Usage: ID3, C4.5, IFN, etc.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49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3853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and Uncertainty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1678" cy="4351338"/>
          </a:xfrm>
        </p:spPr>
        <p:txBody>
          <a:bodyPr>
            <a:normAutofit/>
          </a:bodyPr>
          <a:lstStyle/>
          <a:p>
            <a:r>
              <a:rPr lang="en-US" dirty="0"/>
              <a:t>What is information?</a:t>
            </a:r>
          </a:p>
          <a:p>
            <a:pPr lvl="1"/>
            <a:r>
              <a:rPr lang="en-US" dirty="0" err="1"/>
              <a:t>Attneave</a:t>
            </a:r>
            <a:r>
              <a:rPr lang="en-US" dirty="0"/>
              <a:t>(1959): Information is that which removes or reduces </a:t>
            </a:r>
            <a:r>
              <a:rPr lang="en-US" i="1" dirty="0"/>
              <a:t>uncertainty.</a:t>
            </a:r>
            <a:endParaRPr lang="en-US" dirty="0"/>
          </a:p>
          <a:p>
            <a:r>
              <a:rPr lang="en-US" dirty="0"/>
              <a:t>Uncertainty is our limited knowledge about the </a:t>
            </a:r>
            <a:r>
              <a:rPr lang="en-US" i="1" dirty="0"/>
              <a:t>outcome </a:t>
            </a:r>
            <a:r>
              <a:rPr lang="en-US" dirty="0"/>
              <a:t>of some (future) event.</a:t>
            </a:r>
          </a:p>
          <a:p>
            <a:r>
              <a:rPr lang="en-US" dirty="0"/>
              <a:t>Examples of uncertain events</a:t>
            </a:r>
          </a:p>
          <a:p>
            <a:pPr lvl="1"/>
            <a:r>
              <a:rPr lang="en-US" dirty="0"/>
              <a:t>Credit card transaction (legitimate / fraudulent)</a:t>
            </a:r>
          </a:p>
          <a:p>
            <a:pPr lvl="1"/>
            <a:r>
              <a:rPr lang="en-US" dirty="0"/>
              <a:t>A patient clinical condition (disease = ??? )</a:t>
            </a:r>
          </a:p>
          <a:p>
            <a:pPr lvl="1"/>
            <a:r>
              <a:rPr lang="en-US" dirty="0"/>
              <a:t>Final grade point average of a student admitted to the university (outcome = value between 0 and 100)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22806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Information-Theoretic Approaches to Data Mining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Data Compression Approach (see </a:t>
            </a:r>
            <a:r>
              <a:rPr lang="en-US" dirty="0" err="1"/>
              <a:t>Mannila</a:t>
            </a:r>
            <a:r>
              <a:rPr lang="en-US" dirty="0"/>
              <a:t>, 2000)</a:t>
            </a:r>
          </a:p>
          <a:p>
            <a:pPr lvl="1"/>
            <a:r>
              <a:rPr lang="en-US" dirty="0"/>
              <a:t>Smaller models are more comprehensible to the user</a:t>
            </a:r>
          </a:p>
          <a:p>
            <a:pPr lvl="1"/>
            <a:r>
              <a:rPr lang="en-US" dirty="0"/>
              <a:t>The goal of data mining is to </a:t>
            </a:r>
            <a:r>
              <a:rPr lang="en-US" i="1" dirty="0"/>
              <a:t>compress the data </a:t>
            </a:r>
            <a:r>
              <a:rPr lang="en-US" dirty="0"/>
              <a:t>by finding some structure (model) for it</a:t>
            </a:r>
          </a:p>
          <a:p>
            <a:pPr lvl="1"/>
            <a:r>
              <a:rPr lang="en-US" dirty="0"/>
              <a:t>Data mining algorithms should choose a hypothesis that compresses data the most (the MDL Principle)</a:t>
            </a:r>
          </a:p>
          <a:p>
            <a:pPr lvl="1"/>
            <a:r>
              <a:rPr lang="en-US" dirty="0"/>
              <a:t>Usage: Bayesian learning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50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978736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Occam’s Razor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Commonly attributed to William of Ockham (1290--1349). In sharp contrast to the principle of multiple explanations, it states:</a:t>
            </a:r>
          </a:p>
          <a:p>
            <a:pPr lvl="1"/>
            <a:r>
              <a:rPr lang="en-US" dirty="0"/>
              <a:t>Entities should not be multiplied beyond necessity.</a:t>
            </a:r>
          </a:p>
          <a:p>
            <a:r>
              <a:rPr lang="en-US" dirty="0"/>
              <a:t>Commonly explained as:</a:t>
            </a:r>
          </a:p>
          <a:p>
            <a:pPr lvl="1"/>
            <a:r>
              <a:rPr lang="en-US" dirty="0"/>
              <a:t>when have choices, choose the simplest theory.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51</a:t>
            </a:fld>
            <a:endParaRPr lang="he-IL" dirty="0"/>
          </a:p>
        </p:txBody>
      </p:sp>
      <p:pic>
        <p:nvPicPr>
          <p:cNvPr id="6146" name="Picture 2" descr="What does Occam&amp;#39;s razor mean? | English Talk Zone">
            <a:extLst>
              <a:ext uri="{FF2B5EF4-FFF2-40B4-BE49-F238E27FC236}">
                <a16:creationId xmlns:a16="http://schemas.microsoft.com/office/drawing/2014/main" id="{0F5332C0-4681-4C72-8EF6-FB7CC2BE1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897922"/>
            <a:ext cx="2442700" cy="297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Occam&amp;#39;s Razor | CPR Blog">
            <a:extLst>
              <a:ext uri="{FF2B5EF4-FFF2-40B4-BE49-F238E27FC236}">
                <a16:creationId xmlns:a16="http://schemas.microsoft.com/office/drawing/2014/main" id="{9585A3DC-6601-4CA7-8A8B-8A730A0A4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522" y="4223958"/>
            <a:ext cx="4094286" cy="226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0614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Compression Approach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Example: regression (line fitting)</a:t>
            </a:r>
          </a:p>
          <a:p>
            <a:pPr lvl="1"/>
            <a:r>
              <a:rPr lang="en-US" dirty="0"/>
              <a:t>Which model is the best?</a:t>
            </a:r>
          </a:p>
          <a:p>
            <a:pPr lvl="2"/>
            <a:r>
              <a:rPr lang="en-US" dirty="0"/>
              <a:t>Model selection and overfitting</a:t>
            </a:r>
          </a:p>
          <a:p>
            <a:pPr lvl="2"/>
            <a:r>
              <a:rPr lang="en-US" dirty="0"/>
              <a:t>Complexity of the model vs. Goodness of fit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52</a:t>
            </a:fld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DA496-8217-4A28-A314-265F4C1FE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32" y="3491334"/>
            <a:ext cx="7833946" cy="24409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86BD33-7C3D-4C68-8BF7-B8EC0003DB77}"/>
              </a:ext>
            </a:extLst>
          </p:cNvPr>
          <p:cNvSpPr/>
          <p:nvPr/>
        </p:nvSpPr>
        <p:spPr>
          <a:xfrm>
            <a:off x="1078523" y="59887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Source: Grunwald et al. (2005) </a:t>
            </a:r>
            <a:r>
              <a:rPr lang="en-US" i="1" dirty="0">
                <a:latin typeface="Garamond-Italic"/>
              </a:rPr>
              <a:t>Advances in Minimum Description</a:t>
            </a:r>
          </a:p>
          <a:p>
            <a:r>
              <a:rPr lang="en-US" i="1" dirty="0">
                <a:latin typeface="Garamond-Italic"/>
              </a:rPr>
              <a:t>Length: Theory and Applications.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12363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Description Length (MDL) Principle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  <a:p>
            <a:pPr lvl="1"/>
            <a:r>
              <a:rPr lang="en-US" dirty="0"/>
              <a:t>The attribute values in each case are available to both a </a:t>
            </a:r>
            <a:r>
              <a:rPr lang="en-US" i="1" dirty="0"/>
              <a:t>sender </a:t>
            </a:r>
            <a:r>
              <a:rPr lang="en-US" dirty="0"/>
              <a:t>and a </a:t>
            </a:r>
            <a:r>
              <a:rPr lang="en-US" i="1" dirty="0"/>
              <a:t>receiver</a:t>
            </a:r>
          </a:p>
          <a:p>
            <a:pPr lvl="1"/>
            <a:r>
              <a:rPr lang="en-US" dirty="0"/>
              <a:t>Only the sender knows the class to which each case belongs</a:t>
            </a:r>
          </a:p>
          <a:p>
            <a:pPr lvl="1"/>
            <a:r>
              <a:rPr lang="en-US" dirty="0"/>
              <a:t>The sender must transmit the classification information to the receiver </a:t>
            </a:r>
            <a:r>
              <a:rPr lang="en-US" i="1" dirty="0"/>
              <a:t>by using a minimum number of bits</a:t>
            </a:r>
          </a:p>
          <a:p>
            <a:r>
              <a:rPr lang="en-US" dirty="0"/>
              <a:t>Decision Variable</a:t>
            </a:r>
          </a:p>
          <a:p>
            <a:pPr lvl="1"/>
            <a:r>
              <a:rPr lang="en-US" dirty="0"/>
              <a:t>The model instance (“hypothesis”) to be used by the “sender” out of a given family of models (e.g., decision trees, info-fuzzy networks, </a:t>
            </a:r>
            <a:r>
              <a:rPr lang="en-US" i="1" dirty="0"/>
              <a:t>k</a:t>
            </a:r>
            <a:r>
              <a:rPr lang="en-US" dirty="0"/>
              <a:t>th degree polynomials, etc.)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53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63501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MDL Preliminaries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L(h)</a:t>
            </a:r>
            <a:r>
              <a:rPr lang="en-US" dirty="0"/>
              <a:t>-the length, in bits, of the description of the hypothesis (the </a:t>
            </a:r>
            <a:r>
              <a:rPr lang="en-US" i="1" dirty="0"/>
              <a:t>theory cost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Also called </a:t>
            </a:r>
            <a:r>
              <a:rPr lang="en-US" i="1" dirty="0"/>
              <a:t>parametric complexity </a:t>
            </a:r>
            <a:r>
              <a:rPr lang="en-US" dirty="0"/>
              <a:t>(measure of the model “richness”, related to the number of model parameters)</a:t>
            </a:r>
          </a:p>
          <a:p>
            <a:pPr lvl="1"/>
            <a:r>
              <a:rPr lang="en-US" dirty="0"/>
              <a:t>Example –decision tree: </a:t>
            </a:r>
            <a:r>
              <a:rPr lang="en-US" i="1" dirty="0"/>
              <a:t>L (h) </a:t>
            </a:r>
            <a:r>
              <a:rPr lang="en-US" dirty="0"/>
              <a:t>= </a:t>
            </a:r>
            <a:r>
              <a:rPr lang="en-US" i="1" dirty="0"/>
              <a:t>f (number of nodes)</a:t>
            </a:r>
          </a:p>
          <a:p>
            <a:r>
              <a:rPr lang="en-US" dirty="0"/>
              <a:t>In the case of noisy data, the </a:t>
            </a:r>
            <a:r>
              <a:rPr lang="en-US" i="1" dirty="0"/>
              <a:t>exceptions </a:t>
            </a:r>
            <a:r>
              <a:rPr lang="en-US" dirty="0"/>
              <a:t>to the hypothesis should also be transmitted.</a:t>
            </a:r>
          </a:p>
          <a:p>
            <a:r>
              <a:rPr lang="en-US" i="1" dirty="0"/>
              <a:t>L(D/h) </a:t>
            </a:r>
            <a:r>
              <a:rPr lang="en-US" dirty="0"/>
              <a:t>-the length, in bits, of the description of the data under the assumption that both the sender and the receiver know the hypothesis (encoded with the help of the hypothesis)</a:t>
            </a:r>
          </a:p>
          <a:p>
            <a:pPr lvl="1"/>
            <a:r>
              <a:rPr lang="en-US" dirty="0"/>
              <a:t>Complex hypotheses lead to small </a:t>
            </a:r>
            <a:r>
              <a:rPr lang="en-US" i="1" dirty="0"/>
              <a:t>L (D/H) </a:t>
            </a:r>
            <a:r>
              <a:rPr lang="en-US" dirty="0"/>
              <a:t>and vice versa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54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200591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MDL Principle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Choose the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𝑀𝐷𝐿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which satisfies the following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i="1" dirty="0"/>
                  <a:t>L</a:t>
                </a:r>
                <a:r>
                  <a:rPr lang="en-US" dirty="0"/>
                  <a:t>–description length (bits)</a:t>
                </a:r>
              </a:p>
              <a:p>
                <a:pPr lvl="1"/>
                <a:r>
                  <a:rPr lang="en-US" i="1" dirty="0"/>
                  <a:t>C1</a:t>
                </a:r>
                <a:r>
                  <a:rPr lang="en-US" dirty="0"/>
                  <a:t>-the optimal encoding of the hypothesis </a:t>
                </a:r>
                <a:r>
                  <a:rPr lang="en-US" i="1" dirty="0"/>
                  <a:t>h</a:t>
                </a:r>
              </a:p>
              <a:p>
                <a:pPr lvl="1"/>
                <a:r>
                  <a:rPr lang="en-US" i="1" dirty="0"/>
                  <a:t>C2</a:t>
                </a:r>
                <a:r>
                  <a:rPr lang="en-US" dirty="0"/>
                  <a:t>–the optimal encoding of data </a:t>
                </a:r>
                <a:r>
                  <a:rPr lang="en-US" i="1" dirty="0"/>
                  <a:t>D </a:t>
                </a:r>
                <a:r>
                  <a:rPr lang="en-US" dirty="0"/>
                  <a:t>given the hypothesis</a:t>
                </a:r>
              </a:p>
              <a:p>
                <a:r>
                  <a:rPr lang="en-US" dirty="0"/>
                  <a:t>Interpretation</a:t>
                </a:r>
              </a:p>
              <a:p>
                <a:pPr lvl="1"/>
                <a:r>
                  <a:rPr lang="en-US" dirty="0"/>
                  <a:t>The MDL principle represents the trade-off between the model complexity and the number of errors committed by it in the training data.</a:t>
                </a:r>
              </a:p>
              <a:p>
                <a:r>
                  <a:rPr lang="en-US" dirty="0"/>
                  <a:t>Practical Usage</a:t>
                </a:r>
              </a:p>
              <a:p>
                <a:pPr lvl="1"/>
                <a:r>
                  <a:rPr lang="en-US" dirty="0"/>
                  <a:t>The MDL principle proved to be an efficient tool for dealing with the problem of </a:t>
                </a:r>
                <a:r>
                  <a:rPr lang="en-US" i="1" dirty="0"/>
                  <a:t>overfitting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55</a:t>
            </a:fld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37F3F-B097-4402-8A4A-E3DCE3169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180" y="2422647"/>
            <a:ext cx="49149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734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hanging times in International Data Collection - Dynamic Fieldwork">
            <a:extLst>
              <a:ext uri="{FF2B5EF4-FFF2-40B4-BE49-F238E27FC236}">
                <a16:creationId xmlns:a16="http://schemas.microsoft.com/office/drawing/2014/main" id="{1F55BAB1-DCA6-41DC-A244-3718B48D7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82" y="302759"/>
            <a:ext cx="11900635" cy="625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A824CB-2BA3-4F94-A2AA-F1368C97E5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Classification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DD687-47A3-41F0-A0AE-0050008246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95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vs. Prediction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Classification  </a:t>
            </a:r>
            <a:endParaRPr lang="he-IL" dirty="0"/>
          </a:p>
          <a:p>
            <a:pPr lvl="1"/>
            <a:r>
              <a:rPr lang="en-US" dirty="0"/>
              <a:t>predicts categorical class labels (discrete or nominal)</a:t>
            </a:r>
          </a:p>
          <a:p>
            <a:pPr lvl="1"/>
            <a:r>
              <a:rPr lang="en-US" dirty="0"/>
              <a:t>Default predicted class: </a:t>
            </a:r>
            <a:r>
              <a:rPr lang="en-US" i="1" dirty="0"/>
              <a:t>majority voting</a:t>
            </a:r>
            <a:endParaRPr lang="en-US" dirty="0"/>
          </a:p>
          <a:p>
            <a:pPr lvl="1"/>
            <a:r>
              <a:rPr lang="en-US" dirty="0"/>
              <a:t>Optional: class probability estimation</a:t>
            </a:r>
            <a:endParaRPr lang="he-IL" dirty="0"/>
          </a:p>
          <a:p>
            <a:r>
              <a:rPr lang="en-US" dirty="0"/>
              <a:t>Regression  </a:t>
            </a:r>
            <a:endParaRPr lang="he-IL" dirty="0"/>
          </a:p>
          <a:p>
            <a:pPr lvl="1"/>
            <a:r>
              <a:rPr lang="en-US" dirty="0"/>
              <a:t>models continuous-valued functions, i.e., predicts unknown or missing values </a:t>
            </a:r>
          </a:p>
          <a:p>
            <a:pPr lvl="1"/>
            <a:r>
              <a:rPr lang="en-US" dirty="0"/>
              <a:t>Default prediction: </a:t>
            </a:r>
            <a:r>
              <a:rPr lang="en-US" i="1" dirty="0"/>
              <a:t>expected value</a:t>
            </a:r>
            <a:endParaRPr lang="en-US" dirty="0"/>
          </a:p>
          <a:p>
            <a:pPr lvl="1"/>
            <a:r>
              <a:rPr lang="en-US" dirty="0"/>
              <a:t>Optional: confidence interval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57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81701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typical classification / prediction tasks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he-IL" dirty="0"/>
          </a:p>
          <a:p>
            <a:r>
              <a:rPr lang="en-US" dirty="0"/>
              <a:t>Typical classification tasks</a:t>
            </a:r>
          </a:p>
          <a:p>
            <a:pPr lvl="1"/>
            <a:r>
              <a:rPr lang="en-US" dirty="0"/>
              <a:t>Credit approval: approve / deny</a:t>
            </a:r>
          </a:p>
          <a:p>
            <a:pPr lvl="1"/>
            <a:r>
              <a:rPr lang="en-US" dirty="0"/>
              <a:t>Target marketing: will buy / will not buy</a:t>
            </a:r>
          </a:p>
          <a:p>
            <a:pPr lvl="1"/>
            <a:r>
              <a:rPr lang="nl-NL" dirty="0"/>
              <a:t>Medical diagnosis: Hepatitis B / Hepatitis C</a:t>
            </a:r>
          </a:p>
          <a:p>
            <a:pPr lvl="1"/>
            <a:r>
              <a:rPr lang="en-US" dirty="0"/>
              <a:t>Fraud detection: lawful transaction / fraudulent transaction</a:t>
            </a:r>
          </a:p>
          <a:p>
            <a:r>
              <a:rPr lang="en-US" dirty="0"/>
              <a:t>Typical prediction / regression tasks</a:t>
            </a:r>
          </a:p>
          <a:p>
            <a:pPr lvl="1"/>
            <a:r>
              <a:rPr lang="en-US" dirty="0"/>
              <a:t>Weather forecast: predict tomorrow’s temperature</a:t>
            </a:r>
          </a:p>
          <a:p>
            <a:pPr lvl="1"/>
            <a:r>
              <a:rPr lang="en-US" dirty="0"/>
              <a:t>Stock trading: predict stock’s price tomorrow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58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293552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Classification—A Three-Step Process 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Model construction / induction</a:t>
            </a:r>
          </a:p>
          <a:p>
            <a:pPr lvl="1"/>
            <a:r>
              <a:rPr lang="en-US" dirty="0"/>
              <a:t>Record labeling</a:t>
            </a:r>
          </a:p>
          <a:p>
            <a:pPr lvl="1"/>
            <a:r>
              <a:rPr lang="en-US" dirty="0"/>
              <a:t>Splitting the labelled data into a </a:t>
            </a:r>
            <a:r>
              <a:rPr lang="en-US" i="1" dirty="0"/>
              <a:t>training set </a:t>
            </a:r>
            <a:r>
              <a:rPr lang="en-US" dirty="0"/>
              <a:t>and a </a:t>
            </a:r>
            <a:r>
              <a:rPr lang="en-US" i="1" dirty="0"/>
              <a:t>testing set</a:t>
            </a:r>
            <a:endParaRPr lang="en-US" dirty="0"/>
          </a:p>
          <a:p>
            <a:pPr lvl="1"/>
            <a:r>
              <a:rPr lang="en-US" dirty="0"/>
              <a:t>Inducing the model(s) from the training set</a:t>
            </a:r>
          </a:p>
          <a:p>
            <a:r>
              <a:rPr lang="en-US" dirty="0"/>
              <a:t>Model evaluation </a:t>
            </a:r>
          </a:p>
          <a:p>
            <a:pPr lvl="1"/>
            <a:r>
              <a:rPr lang="en-US" dirty="0"/>
              <a:t>Measuring the accuracy rate on the </a:t>
            </a:r>
            <a:r>
              <a:rPr lang="en-US" i="1" dirty="0"/>
              <a:t>testing set</a:t>
            </a:r>
            <a:endParaRPr lang="en-US" dirty="0"/>
          </a:p>
          <a:p>
            <a:pPr lvl="1"/>
            <a:r>
              <a:rPr lang="en-US" dirty="0"/>
              <a:t>Comparing to the </a:t>
            </a:r>
            <a:r>
              <a:rPr lang="en-US" i="1" dirty="0"/>
              <a:t>default (majority) rule</a:t>
            </a:r>
            <a:endParaRPr lang="en-US" dirty="0"/>
          </a:p>
          <a:p>
            <a:r>
              <a:rPr lang="en-US" dirty="0"/>
              <a:t>Model usage</a:t>
            </a:r>
          </a:p>
          <a:p>
            <a:pPr lvl="1"/>
            <a:r>
              <a:rPr lang="en-US" dirty="0"/>
              <a:t>Classifying new, unlabeled records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59</a:t>
            </a:fld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F67E5-64AF-4C78-9720-EA86B90FC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915" y="4732195"/>
            <a:ext cx="6199677" cy="153446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DE5B69F-4508-4212-BB99-16F308A7A995}"/>
              </a:ext>
            </a:extLst>
          </p:cNvPr>
          <p:cNvSpPr/>
          <p:nvPr/>
        </p:nvSpPr>
        <p:spPr>
          <a:xfrm>
            <a:off x="5645212" y="5990157"/>
            <a:ext cx="844062" cy="44376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2255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measure uncertainty?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1678" cy="4351338"/>
          </a:xfrm>
        </p:spPr>
        <p:txBody>
          <a:bodyPr>
            <a:normAutofit/>
          </a:bodyPr>
          <a:lstStyle/>
          <a:p>
            <a:r>
              <a:rPr lang="en-US" dirty="0"/>
              <a:t>A quantitative measure of uncertainty should have at least the following properties:</a:t>
            </a:r>
          </a:p>
          <a:p>
            <a:pPr lvl="1"/>
            <a:r>
              <a:rPr lang="en-US" dirty="0"/>
              <a:t>If the outcome of an event can be predicted with a 100% accuracy, then the uncertainty of an event is zero.</a:t>
            </a:r>
          </a:p>
          <a:p>
            <a:pPr lvl="1"/>
            <a:r>
              <a:rPr lang="en-US" dirty="0"/>
              <a:t>The uncertainty of an event increases with the number of possible outcomes (cc vs. student)</a:t>
            </a:r>
          </a:p>
          <a:p>
            <a:pPr lvl="1"/>
            <a:r>
              <a:rPr lang="en-US" dirty="0"/>
              <a:t>For the same number of outcomes, the uncertainty is maximal if each outcome has the same probability.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206818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and Selection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Evaluation metrics: How can we measure accuracy?  Other metrics to consider?</a:t>
            </a:r>
          </a:p>
          <a:p>
            <a:r>
              <a:rPr lang="en-US" dirty="0"/>
              <a:t>Use </a:t>
            </a:r>
            <a:r>
              <a:rPr lang="en-US" b="1" dirty="0"/>
              <a:t>test set </a:t>
            </a:r>
            <a:r>
              <a:rPr lang="en-US" dirty="0"/>
              <a:t>of class-labeled tuples instead of training set when assessing accuracy</a:t>
            </a:r>
          </a:p>
          <a:p>
            <a:pPr lvl="1"/>
            <a:r>
              <a:rPr lang="en-US" dirty="0"/>
              <a:t>The model should </a:t>
            </a:r>
            <a:r>
              <a:rPr lang="en-US" u="sng" dirty="0"/>
              <a:t>generalize</a:t>
            </a:r>
            <a:r>
              <a:rPr lang="en-US" dirty="0"/>
              <a:t> beyond the training instances</a:t>
            </a:r>
          </a:p>
          <a:p>
            <a:r>
              <a:rPr lang="en-US" dirty="0"/>
              <a:t>Use </a:t>
            </a:r>
            <a:r>
              <a:rPr lang="en-US" b="1" dirty="0"/>
              <a:t>validation set </a:t>
            </a:r>
            <a:r>
              <a:rPr lang="en-US" dirty="0"/>
              <a:t>to tune model parameters</a:t>
            </a:r>
          </a:p>
          <a:p>
            <a:pPr lvl="1"/>
            <a:r>
              <a:rPr lang="en-US" dirty="0"/>
              <a:t>Common splits: 50:20:30 or 40:20:40</a:t>
            </a:r>
            <a:endParaRPr lang="he-IL" dirty="0"/>
          </a:p>
          <a:p>
            <a:pPr lvl="1"/>
            <a:r>
              <a:rPr lang="en-US" i="1" dirty="0"/>
              <a:t>k</a:t>
            </a:r>
            <a:r>
              <a:rPr lang="en-US" dirty="0"/>
              <a:t>-Fold Cross Validation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60</a:t>
            </a:fld>
            <a:endParaRPr lang="he-I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E5B69F-4508-4212-BB99-16F308A7A995}"/>
              </a:ext>
            </a:extLst>
          </p:cNvPr>
          <p:cNvSpPr/>
          <p:nvPr/>
        </p:nvSpPr>
        <p:spPr>
          <a:xfrm>
            <a:off x="5645212" y="5990157"/>
            <a:ext cx="844062" cy="44376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5B9A13-F98B-495F-8090-194E91443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091" y="4394718"/>
            <a:ext cx="5856349" cy="159543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49C5981-3C97-4553-B7ED-A76CC156E3CF}"/>
              </a:ext>
            </a:extLst>
          </p:cNvPr>
          <p:cNvSpPr/>
          <p:nvPr/>
        </p:nvSpPr>
        <p:spPr>
          <a:xfrm>
            <a:off x="11353800" y="5868133"/>
            <a:ext cx="844062" cy="44376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6429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Classification—Accuracy Estimation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Estimate accuracy of the model</a:t>
                </a:r>
              </a:p>
              <a:p>
                <a:pPr lvl="1"/>
                <a:r>
                  <a:rPr lang="en-US" dirty="0"/>
                  <a:t>The known label is compared to the predicted label</a:t>
                </a:r>
              </a:p>
              <a:p>
                <a:pPr lvl="1"/>
                <a:r>
                  <a:rPr lang="en-US" dirty="0"/>
                  <a:t>Training Accuracy Rate = 1 -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𝐸𝑟𝑟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 percentage of </a:t>
                </a:r>
                <a:r>
                  <a:rPr lang="en-US" i="1" dirty="0"/>
                  <a:t>training set </a:t>
                </a:r>
                <a:r>
                  <a:rPr lang="en-US" dirty="0"/>
                  <a:t>samples that are correctly classified by the model</a:t>
                </a:r>
              </a:p>
              <a:p>
                <a:r>
                  <a:rPr lang="en-US" dirty="0"/>
                  <a:t>Testing Accuracy Rate = 1 -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𝐸𝑟𝑟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𝑇𝑒𝑠𝑡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percentage of </a:t>
                </a:r>
                <a:r>
                  <a:rPr lang="en-US" i="1" dirty="0"/>
                  <a:t>test set </a:t>
                </a:r>
                <a:r>
                  <a:rPr lang="en-US" dirty="0"/>
                  <a:t>samples that are correctly classified by the model</a:t>
                </a:r>
              </a:p>
              <a:p>
                <a:pPr lvl="1"/>
                <a:r>
                  <a:rPr lang="en-US" dirty="0"/>
                  <a:t>Test set is independent of training set, otherwise over-fitting will occur</a:t>
                </a:r>
              </a:p>
              <a:p>
                <a:r>
                  <a:rPr lang="en-US" dirty="0"/>
                  <a:t>If the accuracy is acceptable, use the model to classify data tuples whose class labels are not known.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61</a:t>
            </a:fld>
            <a:endParaRPr lang="he-I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E5B69F-4508-4212-BB99-16F308A7A995}"/>
              </a:ext>
            </a:extLst>
          </p:cNvPr>
          <p:cNvSpPr/>
          <p:nvPr/>
        </p:nvSpPr>
        <p:spPr>
          <a:xfrm>
            <a:off x="5645212" y="5990157"/>
            <a:ext cx="844062" cy="44376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9C5981-3C97-4553-B7ED-A76CC156E3CF}"/>
              </a:ext>
            </a:extLst>
          </p:cNvPr>
          <p:cNvSpPr/>
          <p:nvPr/>
        </p:nvSpPr>
        <p:spPr>
          <a:xfrm>
            <a:off x="11353800" y="5868133"/>
            <a:ext cx="844062" cy="44376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05483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hanging times in International Data Collection - Dynamic Fieldwork">
            <a:extLst>
              <a:ext uri="{FF2B5EF4-FFF2-40B4-BE49-F238E27FC236}">
                <a16:creationId xmlns:a16="http://schemas.microsoft.com/office/drawing/2014/main" id="{1F55BAB1-DCA6-41DC-A244-3718B48D7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82" y="302759"/>
            <a:ext cx="11900635" cy="625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A824CB-2BA3-4F94-A2AA-F1368C97E5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Decision Trees Overview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DD687-47A3-41F0-A0AE-0050008246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532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tree induction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2437" cy="4351338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Decision tree induction </a:t>
            </a:r>
            <a:r>
              <a:rPr lang="en-US" dirty="0"/>
              <a:t>is the learning of decision trees from class-labeled training tuples. </a:t>
            </a:r>
          </a:p>
          <a:p>
            <a:r>
              <a:rPr lang="en-US" dirty="0"/>
              <a:t>A </a:t>
            </a:r>
            <a:r>
              <a:rPr lang="en-US" b="1" dirty="0"/>
              <a:t>decision tree </a:t>
            </a:r>
            <a:r>
              <a:rPr lang="en-US" dirty="0"/>
              <a:t>is a flowchart-like tree structure, where each </a:t>
            </a:r>
            <a:r>
              <a:rPr lang="en-US" b="1" dirty="0"/>
              <a:t>internal node </a:t>
            </a:r>
            <a:r>
              <a:rPr lang="en-US" dirty="0"/>
              <a:t>(non-leaf node) denotes a test on an attribute, each </a:t>
            </a:r>
            <a:r>
              <a:rPr lang="en-US" b="1" dirty="0"/>
              <a:t>branch </a:t>
            </a:r>
            <a:r>
              <a:rPr lang="en-US" dirty="0"/>
              <a:t>represents an outcome of the test, and each </a:t>
            </a:r>
            <a:r>
              <a:rPr lang="en-US" b="1" dirty="0"/>
              <a:t>leaf node </a:t>
            </a:r>
            <a:r>
              <a:rPr lang="en-US" dirty="0"/>
              <a:t>(or </a:t>
            </a:r>
            <a:r>
              <a:rPr lang="en-US" i="1" dirty="0"/>
              <a:t>terminal node</a:t>
            </a:r>
            <a:r>
              <a:rPr lang="en-US" dirty="0"/>
              <a:t>) holds a class label. </a:t>
            </a:r>
          </a:p>
          <a:p>
            <a:r>
              <a:rPr lang="en-US" dirty="0"/>
              <a:t>The topmost node in a tree is the </a:t>
            </a:r>
            <a:r>
              <a:rPr lang="en-US" b="1" dirty="0"/>
              <a:t>root </a:t>
            </a:r>
            <a:r>
              <a:rPr lang="en-US" dirty="0"/>
              <a:t>node.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63</a:t>
            </a:fld>
            <a:endParaRPr lang="he-IL" dirty="0"/>
          </a:p>
        </p:txBody>
      </p:sp>
      <p:pic>
        <p:nvPicPr>
          <p:cNvPr id="2050" name="Picture 2" descr="Decision Tree - GeeksforGeeks">
            <a:extLst>
              <a:ext uri="{FF2B5EF4-FFF2-40B4-BE49-F238E27FC236}">
                <a16:creationId xmlns:a16="http://schemas.microsoft.com/office/drawing/2014/main" id="{55296A47-5D36-4B5E-ABA4-F382CEEF3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3" t="11070" r="15982" b="12826"/>
          <a:stretch/>
        </p:blipFill>
        <p:spPr bwMode="auto">
          <a:xfrm>
            <a:off x="7299649" y="1164787"/>
            <a:ext cx="4637314" cy="36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5069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tree structure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04984" cy="4351338"/>
          </a:xfrm>
        </p:spPr>
        <p:txBody>
          <a:bodyPr>
            <a:normAutofit/>
          </a:bodyPr>
          <a:lstStyle/>
          <a:p>
            <a:r>
              <a:rPr lang="en-US" b="1" dirty="0"/>
              <a:t>Main Components</a:t>
            </a:r>
          </a:p>
          <a:p>
            <a:pPr lvl="1"/>
            <a:r>
              <a:rPr lang="en-US" i="1" dirty="0"/>
              <a:t>Nodes </a:t>
            </a:r>
            <a:r>
              <a:rPr lang="en-US" dirty="0"/>
              <a:t>- tests of some attribute</a:t>
            </a:r>
          </a:p>
          <a:p>
            <a:pPr lvl="1"/>
            <a:r>
              <a:rPr lang="en-US" i="1" dirty="0"/>
              <a:t>Branch </a:t>
            </a:r>
            <a:r>
              <a:rPr lang="en-US" dirty="0"/>
              <a:t>- one of possible values for the attribute</a:t>
            </a:r>
          </a:p>
          <a:p>
            <a:pPr lvl="1"/>
            <a:r>
              <a:rPr lang="en-US" i="1" dirty="0"/>
              <a:t>Leaves (terminal nodes) </a:t>
            </a:r>
            <a:r>
              <a:rPr lang="en-US" dirty="0"/>
              <a:t>- classifications</a:t>
            </a:r>
          </a:p>
          <a:p>
            <a:pPr lvl="1"/>
            <a:r>
              <a:rPr lang="en-US" i="1" dirty="0"/>
              <a:t>Path </a:t>
            </a:r>
            <a:r>
              <a:rPr lang="en-US" dirty="0"/>
              <a:t>(from the tree root to a leaf) - conjunction of attribute tests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64</a:t>
            </a:fld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EFCB9-9138-4165-A644-F6708779F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46" y="3891002"/>
            <a:ext cx="9489427" cy="246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438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Appropriate Problems + Student Example</a:t>
            </a:r>
            <a:endParaRPr lang="he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04984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Instances are described by a fixed set of attributes</a:t>
                </a:r>
                <a:endParaRPr lang="he-IL" dirty="0"/>
              </a:p>
              <a:p>
                <a:pPr lvl="1"/>
                <a:r>
                  <a:rPr lang="en-US" dirty="0"/>
                  <a:t>Example: Gender , Place of Birth , and Test Grade</a:t>
                </a:r>
                <a:endParaRPr lang="he-IL" dirty="0"/>
              </a:p>
              <a:p>
                <a:r>
                  <a:rPr lang="en-US" dirty="0"/>
                  <a:t>Each predicting attribute takes a small number of disjoint possible values</a:t>
                </a:r>
              </a:p>
              <a:p>
                <a:pPr lvl="1"/>
                <a:r>
                  <a:rPr lang="en-US" dirty="0"/>
                  <a:t>Example: Place of Birth (Israel vs.</a:t>
                </a:r>
                <a:endParaRPr lang="he-IL" dirty="0"/>
              </a:p>
              <a:p>
                <a:r>
                  <a:rPr lang="en-US" dirty="0"/>
                  <a:t>The target function has discrete output values (each value = class / concept)</a:t>
                </a:r>
                <a:endParaRPr lang="he-IL" dirty="0"/>
              </a:p>
              <a:p>
                <a:pPr lvl="1"/>
                <a:r>
                  <a:rPr lang="en-US" dirty="0"/>
                  <a:t>Example: GPA (Low, Medium, High)</a:t>
                </a:r>
                <a:endParaRPr lang="he-IL" dirty="0"/>
              </a:p>
              <a:p>
                <a:r>
                  <a:rPr lang="en-US" dirty="0"/>
                  <a:t>Disjunctive rules are required</a:t>
                </a:r>
                <a:endParaRPr lang="he-IL" dirty="0"/>
              </a:p>
              <a:p>
                <a:pPr lvl="1"/>
                <a:r>
                  <a:rPr lang="en-US" dirty="0"/>
                  <a:t>Example:</a:t>
                </a:r>
                <a:endParaRPr lang="he-IL" dirty="0"/>
              </a:p>
              <a:p>
                <a:pPr lvl="2"/>
                <a:r>
                  <a:rPr lang="en-US" dirty="0"/>
                  <a:t>If (Test &lt; 600 ) Then GPA = Low</a:t>
                </a:r>
                <a:endParaRPr lang="he-IL" dirty="0"/>
              </a:p>
              <a:p>
                <a:pPr lvl="2"/>
                <a:r>
                  <a:rPr lang="en-US" dirty="0"/>
                  <a:t>If (Test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600 ) Then GPA = Medium or High</a:t>
                </a:r>
                <a:endParaRPr lang="he-IL" dirty="0"/>
              </a:p>
              <a:p>
                <a:r>
                  <a:rPr lang="en-US" dirty="0"/>
                  <a:t>The training data may contain errors (noise)</a:t>
                </a:r>
                <a:endParaRPr lang="he-IL" dirty="0"/>
              </a:p>
              <a:p>
                <a:r>
                  <a:rPr lang="en-US" dirty="0"/>
                  <a:t>The training data may contain missing attribute values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EF9B9-DF91-4C2A-8A76-F87AECFD9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04984" cy="4351338"/>
              </a:xfrm>
              <a:blipFill>
                <a:blip r:embed="rId3"/>
                <a:stretch>
                  <a:fillRect l="-879" t="-350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65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328386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Root node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66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F1BCCD-F211-4E85-BEB5-353A4B5EF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ECEB13-BEF1-4735-AB5D-477281ABD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52" y="1481138"/>
            <a:ext cx="95726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88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Internal nodes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67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F1BCCD-F211-4E85-BEB5-353A4B5EF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6A31-7090-4CB6-9CC7-AC271516C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609" y="1353953"/>
            <a:ext cx="8212202" cy="518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412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Internal nodes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68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F1BCCD-F211-4E85-BEB5-353A4B5EF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87277-124B-45B6-A9A1-0190B9C22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307" y="1825625"/>
            <a:ext cx="8323479" cy="37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246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Internal nodes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69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F1BCCD-F211-4E85-BEB5-353A4B5EF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FFDFD7-5841-4537-B332-CCE13B0D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05" y="1646238"/>
            <a:ext cx="878615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80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3505201" y="457200"/>
            <a:ext cx="8227457" cy="1142702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>
              <a:defRPr/>
            </a:pPr>
            <a:r>
              <a:rPr lang="he-IL" altLang="en-US" sz="4000" b="1" dirty="0">
                <a:solidFill>
                  <a:srgbClr val="0070C0"/>
                </a:solidFill>
              </a:rPr>
              <a:t>תורת האינפורמציה</a:t>
            </a:r>
          </a:p>
        </p:txBody>
      </p:sp>
      <p:sp>
        <p:nvSpPr>
          <p:cNvPr id="5" name="מציין מיקום תוכן 2"/>
          <p:cNvSpPr txBox="1">
            <a:spLocks/>
          </p:cNvSpPr>
          <p:nvPr/>
        </p:nvSpPr>
        <p:spPr>
          <a:xfrm>
            <a:off x="1524001" y="1905000"/>
            <a:ext cx="9069057" cy="4524784"/>
          </a:xfrm>
          <a:prstGeom prst="rect">
            <a:avLst/>
          </a:prstGeom>
        </p:spPr>
        <p:txBody>
          <a:bodyPr vert="horz" lIns="91416" tIns="45708" rIns="91416" bIns="4570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3838" indent="-223838" algn="r" rtl="1">
              <a:lnSpc>
                <a:spcPct val="150000"/>
              </a:lnSpc>
              <a:spcBef>
                <a:spcPts val="1800"/>
              </a:spcBef>
              <a:buClr>
                <a:schemeClr val="accent2"/>
              </a:buClr>
            </a:pPr>
            <a:r>
              <a:rPr lang="he-IL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אי-וודאות</a:t>
            </a:r>
            <a:r>
              <a:rPr lang="he-I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המידע המוגבל שיש לנו לגבי תוצאה של אירוע כלשהו, בד"כ אירוע עתידי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he-I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23838" indent="-223838" algn="r" rtl="1">
              <a:lnSpc>
                <a:spcPct val="150000"/>
              </a:lnSpc>
              <a:spcBef>
                <a:spcPts val="1800"/>
              </a:spcBef>
              <a:buClr>
                <a:schemeClr val="accent2"/>
              </a:buClr>
            </a:pPr>
            <a:r>
              <a:rPr lang="he-IL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אנטרופיה</a:t>
            </a:r>
            <a:r>
              <a:rPr lang="he-I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המטרה של מדד זה היא להעריך את אי-הוודאות של משתנה מקרי כלשהו (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he-IL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he-IL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D73B7-3598-4DC7-882B-62E996D350ED}" type="datetime1">
              <a:rPr lang="en-US" smtClean="0"/>
              <a:t>10/30/2021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9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Leaf nodes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70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F1BCCD-F211-4E85-BEB5-353A4B5EF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C5159-C275-4FF7-84F5-3E766410F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994" y="1606550"/>
            <a:ext cx="8035255" cy="478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825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Leaf nodes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71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F1BCCD-F211-4E85-BEB5-353A4B5EF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6C5FD-DEC4-4289-B371-6FAFA6EB6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871" y="1443523"/>
            <a:ext cx="8170329" cy="473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69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tree induction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2437" cy="4351338"/>
          </a:xfrm>
        </p:spPr>
        <p:txBody>
          <a:bodyPr>
            <a:normAutofit/>
          </a:bodyPr>
          <a:lstStyle/>
          <a:p>
            <a:r>
              <a:rPr lang="en-US" dirty="0"/>
              <a:t>A decision tree for the concept </a:t>
            </a:r>
            <a:r>
              <a:rPr lang="en-US" i="1" dirty="0"/>
              <a:t>buys computer</a:t>
            </a:r>
            <a:r>
              <a:rPr lang="en-US" dirty="0"/>
              <a:t>, indicating whether an </a:t>
            </a:r>
            <a:r>
              <a:rPr lang="en-US" i="1" dirty="0" err="1"/>
              <a:t>AllElectronics</a:t>
            </a:r>
            <a:r>
              <a:rPr lang="en-US" i="1" dirty="0"/>
              <a:t> </a:t>
            </a:r>
            <a:r>
              <a:rPr lang="en-US" dirty="0"/>
              <a:t>customer is likely to purchase a computer. </a:t>
            </a:r>
          </a:p>
          <a:p>
            <a:r>
              <a:rPr lang="en-US" dirty="0"/>
              <a:t>Each internal (non-leaf) node represents a test on an attribute. </a:t>
            </a:r>
          </a:p>
          <a:p>
            <a:r>
              <a:rPr lang="en-US" dirty="0"/>
              <a:t>Each leaf node represents a class (either </a:t>
            </a:r>
            <a:r>
              <a:rPr lang="en-US" i="1" dirty="0"/>
              <a:t>buys computer </a:t>
            </a:r>
            <a:r>
              <a:rPr lang="en-US" dirty="0"/>
              <a:t>== </a:t>
            </a:r>
            <a:r>
              <a:rPr lang="en-US" i="1" dirty="0"/>
              <a:t>yes </a:t>
            </a:r>
            <a:r>
              <a:rPr lang="en-US" dirty="0"/>
              <a:t>or </a:t>
            </a:r>
            <a:r>
              <a:rPr lang="en-US" i="1" dirty="0"/>
              <a:t>buys computer == no</a:t>
            </a:r>
            <a:r>
              <a:rPr lang="en-US" dirty="0"/>
              <a:t>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72</a:t>
            </a:fld>
            <a:endParaRPr lang="he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5CE5A-F2C0-49BA-B8BA-0705DEEFD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080" y="1825625"/>
            <a:ext cx="4865208" cy="274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397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tree induction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243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typical decision tree is shown. </a:t>
            </a:r>
          </a:p>
          <a:p>
            <a:r>
              <a:rPr lang="en-US" dirty="0"/>
              <a:t>It represents the concept </a:t>
            </a:r>
            <a:r>
              <a:rPr lang="en-US" i="1" dirty="0"/>
              <a:t>buys computer</a:t>
            </a:r>
            <a:r>
              <a:rPr lang="en-US" dirty="0"/>
              <a:t>, that is, it predicts whether a customer at </a:t>
            </a:r>
            <a:r>
              <a:rPr lang="en-US" i="1" dirty="0" err="1"/>
              <a:t>AllElectronics</a:t>
            </a:r>
            <a:r>
              <a:rPr lang="en-US" i="1" dirty="0"/>
              <a:t> </a:t>
            </a:r>
            <a:r>
              <a:rPr lang="en-US" dirty="0"/>
              <a:t>is likely to purchase a computer. </a:t>
            </a:r>
          </a:p>
          <a:p>
            <a:r>
              <a:rPr lang="en-US" dirty="0"/>
              <a:t>Internal nodes are denoted by rectangles, and leaf nodes are denoted by ovals.</a:t>
            </a:r>
          </a:p>
          <a:p>
            <a:r>
              <a:rPr lang="en-US" dirty="0"/>
              <a:t>Some decision tree algorithms produce only </a:t>
            </a:r>
            <a:r>
              <a:rPr lang="en-US" i="1" dirty="0"/>
              <a:t>binary </a:t>
            </a:r>
            <a:r>
              <a:rPr lang="en-US" dirty="0"/>
              <a:t>trees (where each internal node branches to exactly two other nodes), whereas others can produce non-binary trees.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73</a:t>
            </a:fld>
            <a:endParaRPr lang="he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5CE5A-F2C0-49BA-B8BA-0705DEEFD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080" y="1825625"/>
            <a:ext cx="4865208" cy="274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625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a Decision Tree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74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several algorithms to build a decision tree.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CART-Classification and Regression Trees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ID3-Iterative </a:t>
            </a:r>
            <a:r>
              <a:rPr lang="en-US" dirty="0" err="1"/>
              <a:t>Dichotomiser</a:t>
            </a:r>
            <a:r>
              <a:rPr lang="en-US" dirty="0"/>
              <a:t> 3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C4.5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CHAID-Chi-squared Automatic Interaction Detection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We discuss only CART and ID3 algorithms as they are the ones majorly used.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159452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75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EBAFC-7E19-4AFC-BDA9-439E43F79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28575"/>
            <a:ext cx="10963275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65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76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728A8-E9B3-4E1B-953C-2405522D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10118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34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77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CABE2-7FB5-460D-B894-12D3C2926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77" y="0"/>
            <a:ext cx="8415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623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78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62CFF-F0EC-4653-A7EC-962DC303A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455" y="0"/>
            <a:ext cx="9331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205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79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5BA27-7FA3-44FC-AACC-E596A1AE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10133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01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5192" y="0"/>
            <a:ext cx="8227457" cy="1142702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Motivating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219200" y="1103150"/>
                <a:ext cx="10363200" cy="5408791"/>
              </a:xfrm>
            </p:spPr>
            <p:txBody>
              <a:bodyPr>
                <a:noAutofit/>
              </a:bodyPr>
              <a:lstStyle/>
              <a:p>
                <a:pPr eaLnBrk="1" hangingPunct="1">
                  <a:lnSpc>
                    <a:spcPct val="150000"/>
                  </a:lnSpc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we have a device that emits one symbol (A). We have no uncertainty as to what we will see: uncertainty is zero.</a:t>
                </a:r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device that emits two symbols (A, B). We have one choice, either A or B: our uncertainty is one, because we could use one bit (0 or 1) to encode the outcome.</a:t>
                </a:r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device that emits four symbols (A, B, C, D). We would need two bits (00, 01, 10, 11) to encode the outcome.</a:t>
                </a:r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we are describing is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number of output symbols.</a:t>
                </a:r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he-IL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Entropy</a:t>
                </a: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number of bits required to transmit the signal.</a:t>
                </a:r>
              </a:p>
            </p:txBody>
          </p:sp>
        </mc:Choice>
        <mc:Fallback xmlns="">
          <p:sp>
            <p:nvSpPr>
              <p:cNvPr id="71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19200" y="1103150"/>
                <a:ext cx="10363200" cy="5408791"/>
              </a:xfrm>
              <a:blipFill>
                <a:blip r:embed="rId3"/>
                <a:stretch>
                  <a:fillRect l="-76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3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1A284A-18EC-4D4B-B4F4-95D754052DCB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516-7110-4ADB-B1F9-FD320009BD04}" type="datetime1">
              <a:rPr lang="en-US" smtClean="0"/>
              <a:t>10/30/2021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0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80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1CB34-D163-47F6-B0A6-A3F978AC1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07" y="0"/>
            <a:ext cx="10021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824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81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03906-18FF-40FB-B6B4-E4708A409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37" y="0"/>
            <a:ext cx="9652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170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82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64F1B6-0E36-4F26-AE3F-EB072101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101" y="0"/>
            <a:ext cx="9827797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231122-3A56-4694-A94B-B7979C88E9B6}"/>
              </a:ext>
            </a:extLst>
          </p:cNvPr>
          <p:cNvSpPr/>
          <p:nvPr/>
        </p:nvSpPr>
        <p:spPr>
          <a:xfrm>
            <a:off x="1784591" y="6548859"/>
            <a:ext cx="1565100" cy="243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321FCE-0D92-4BE4-92C8-69473FE79586}"/>
              </a:ext>
            </a:extLst>
          </p:cNvPr>
          <p:cNvSpPr/>
          <p:nvPr/>
        </p:nvSpPr>
        <p:spPr>
          <a:xfrm>
            <a:off x="5538607" y="6559727"/>
            <a:ext cx="1565100" cy="243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5B99F8-6C98-486B-B42C-2945F022F193}"/>
              </a:ext>
            </a:extLst>
          </p:cNvPr>
          <p:cNvSpPr/>
          <p:nvPr/>
        </p:nvSpPr>
        <p:spPr>
          <a:xfrm>
            <a:off x="9415695" y="6581952"/>
            <a:ext cx="1565100" cy="243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244528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ChangeArrowheads="1"/>
          </p:cNvSpPr>
          <p:nvPr/>
        </p:nvSpPr>
        <p:spPr bwMode="auto">
          <a:xfrm>
            <a:off x="1407335" y="259792"/>
            <a:ext cx="9700114" cy="737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rtl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Attribute Selection Measure in ID3 : Information Gain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838201" y="1070524"/>
            <a:ext cx="10644175" cy="502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23838" indent="-223838" algn="l" rtl="0">
              <a:spcBef>
                <a:spcPts val="1800"/>
              </a:spcBef>
              <a:buClr>
                <a:schemeClr val="accent2"/>
              </a:buClr>
              <a:buSzPct val="70000"/>
              <a:buFont typeface="Arial" pitchFamily="34" charset="0"/>
              <a:buChar char="•"/>
            </a:pPr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87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74D9A8B8-E5C9-4A2A-A6FC-65B178EC6AB1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83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5B41C-C54A-4D84-9D61-A29DF9090CA2}" type="datetime1">
              <a:rPr lang="en-US" smtClean="0"/>
              <a:t>10/30/2021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50AC93-E2E4-4D69-B2E8-9C45E8286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606" y="0"/>
            <a:ext cx="9752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705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ChangeArrowheads="1"/>
          </p:cNvSpPr>
          <p:nvPr/>
        </p:nvSpPr>
        <p:spPr bwMode="auto">
          <a:xfrm>
            <a:off x="1407335" y="259792"/>
            <a:ext cx="9700114" cy="737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rtl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Attribute Selection Measure in ID3 : Information Gain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838201" y="1070524"/>
            <a:ext cx="10644175" cy="502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23838" indent="-223838" algn="l" rtl="0">
              <a:spcBef>
                <a:spcPts val="1800"/>
              </a:spcBef>
              <a:buClr>
                <a:schemeClr val="accent2"/>
              </a:buClr>
              <a:buSzPct val="70000"/>
              <a:buFont typeface="Arial" pitchFamily="34" charset="0"/>
              <a:buChar char="•"/>
            </a:pPr>
            <a:endParaRPr lang="en-US" altLang="he-I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87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74D9A8B8-E5C9-4A2A-A6FC-65B178EC6AB1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84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5B41C-C54A-4D84-9D61-A29DF9090CA2}" type="datetime1">
              <a:rPr lang="en-US" smtClean="0"/>
              <a:t>10/30/2021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AEB6F-CB6D-4DD7-A1A5-515E307E6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2400"/>
            <a:ext cx="108204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43281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85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process of building a decision tree using the ID3 algorithm is almost similar to using the CART algorithm except for the method used for measuring purity/impurity. </a:t>
                </a:r>
              </a:p>
              <a:p>
                <a:r>
                  <a:rPr lang="en-US" dirty="0"/>
                  <a:t>The metric used in the ID3 algorithm to measure purity is called </a:t>
                </a:r>
                <a:r>
                  <a:rPr lang="en-US" b="1" i="1" dirty="0"/>
                  <a:t>Entropy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𝐸𝑛𝑡𝑟𝑜𝑝𝑦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 = a subset of training examples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= % of positive/negative examples in S.</a:t>
                </a:r>
                <a:endParaRPr lang="he-IL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4009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ChangeArrowheads="1"/>
          </p:cNvSpPr>
          <p:nvPr/>
        </p:nvSpPr>
        <p:spPr bwMode="auto">
          <a:xfrm>
            <a:off x="1407335" y="259792"/>
            <a:ext cx="9700114" cy="737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rtl="1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Attribute Selection Measure in ID3 :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Rectangle 3"/>
              <p:cNvSpPr>
                <a:spLocks noChangeArrowheads="1"/>
              </p:cNvSpPr>
              <p:nvPr/>
            </p:nvSpPr>
            <p:spPr bwMode="auto">
              <a:xfrm>
                <a:off x="838201" y="1070524"/>
                <a:ext cx="10644175" cy="502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r" rtl="1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r" rtl="1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r" rtl="1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r" rtl="1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r" rtl="1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223838" indent="-223838" algn="l" rtl="0">
                  <a:spcBef>
                    <a:spcPts val="1800"/>
                  </a:spcBef>
                  <a:buClr>
                    <a:schemeClr val="accent2"/>
                  </a:buClr>
                  <a:buSzPct val="70000"/>
                  <a:buFont typeface="Arial" pitchFamily="34" charset="0"/>
                  <a:buChar char="•"/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Select the attribute with the highest information gain</a:t>
                </a:r>
              </a:p>
              <a:p>
                <a:pPr marL="223838" indent="-223838" algn="l" rtl="0">
                  <a:spcBef>
                    <a:spcPts val="1800"/>
                  </a:spcBef>
                  <a:buClr>
                    <a:schemeClr val="accent2"/>
                  </a:buClr>
                  <a:buSzPct val="70000"/>
                  <a:buFont typeface="Arial" pitchFamily="34" charset="0"/>
                  <a:buChar char="•"/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probability that an arbitrary tuple in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belongs to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estimated by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he-IL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|/|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endParaRPr lang="en-US" altLang="he-IL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23838" indent="-223838" algn="l" rtl="0">
                  <a:spcBef>
                    <a:spcPts val="1800"/>
                  </a:spcBef>
                  <a:buClr>
                    <a:schemeClr val="accent2"/>
                  </a:buClr>
                  <a:buSzPct val="70000"/>
                  <a:buFont typeface="Arial" pitchFamily="34" charset="0"/>
                  <a:buChar char="•"/>
                </a:pPr>
                <a:r>
                  <a:rPr lang="en-US" altLang="he-IL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Expected information </a:t>
                </a: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(entropy) needed to classify a tuple in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223838" indent="-223838" algn="l" rtl="0">
                  <a:spcBef>
                    <a:spcPts val="1800"/>
                  </a:spcBef>
                  <a:buClr>
                    <a:schemeClr val="accent2"/>
                  </a:buClr>
                  <a:buSzPct val="70000"/>
                  <a:buFont typeface="Arial" pitchFamily="34" charset="0"/>
                  <a:buChar char="•"/>
                </a:pPr>
                <a:endParaRPr lang="en-US" altLang="he-IL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23838" indent="-223838" algn="l" rtl="0">
                  <a:spcBef>
                    <a:spcPts val="1800"/>
                  </a:spcBef>
                  <a:buClr>
                    <a:schemeClr val="accent2"/>
                  </a:buClr>
                  <a:buSzPct val="70000"/>
                  <a:buFont typeface="Arial" pitchFamily="34" charset="0"/>
                  <a:buChar char="•"/>
                </a:pPr>
                <a:r>
                  <a:rPr lang="en-US" altLang="he-IL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Information</a:t>
                </a: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(conditional entropy) needed (after using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split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partitions) to classify D:</a:t>
                </a:r>
              </a:p>
              <a:p>
                <a:pPr marL="223838" indent="-223838" algn="l" rtl="0">
                  <a:spcBef>
                    <a:spcPts val="1800"/>
                  </a:spcBef>
                  <a:buClr>
                    <a:schemeClr val="accent2"/>
                  </a:buClr>
                  <a:buSzPct val="70000"/>
                  <a:buFont typeface="Arial" pitchFamily="34" charset="0"/>
                  <a:buChar char="•"/>
                </a:pPr>
                <a:endParaRPr lang="en-US" altLang="he-IL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23838" indent="-223838" algn="l" rtl="0">
                  <a:spcBef>
                    <a:spcPts val="1800"/>
                  </a:spcBef>
                  <a:buClr>
                    <a:schemeClr val="accent2"/>
                  </a:buClr>
                  <a:buSzPct val="70000"/>
                  <a:buFont typeface="Arial" pitchFamily="34" charset="0"/>
                  <a:buChar char="•"/>
                </a:pPr>
                <a:r>
                  <a:rPr lang="en-US" altLang="he-IL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Information gained </a:t>
                </a: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(mutual information) by branching on attribute </a:t>
                </a:r>
                <a14:m>
                  <m:oMath xmlns:m="http://schemas.openxmlformats.org/officeDocument/2006/math">
                    <m:r>
                      <a:rPr lang="en-US" altLang="he-IL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altLang="he-IL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483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1" y="1070524"/>
                <a:ext cx="10644175" cy="5028704"/>
              </a:xfrm>
              <a:prstGeom prst="rect">
                <a:avLst/>
              </a:prstGeom>
              <a:blipFill>
                <a:blip r:embed="rId4"/>
                <a:stretch>
                  <a:fillRect l="-344" t="-970" r="-5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484" name="Object 2"/>
          <p:cNvGraphicFramePr>
            <a:graphicFrameLocks noChangeAspect="1"/>
          </p:cNvGraphicFramePr>
          <p:nvPr>
            <p:extLst/>
          </p:nvPr>
        </p:nvGraphicFramePr>
        <p:xfrm>
          <a:off x="4100774" y="3013386"/>
          <a:ext cx="3268923" cy="838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" name="Equation" r:id="rId5" imgW="1612900" imgH="431800" progId="Equation.3">
                  <p:embed/>
                </p:oleObj>
              </mc:Choice>
              <mc:Fallback>
                <p:oleObj name="Equation" r:id="rId5" imgW="1612900" imgH="431800" progId="Equation.3">
                  <p:embed/>
                  <p:pic>
                    <p:nvPicPr>
                      <p:cNvPr id="2048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0774" y="3013386"/>
                        <a:ext cx="3268923" cy="838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Object 3"/>
          <p:cNvGraphicFramePr>
            <a:graphicFrameLocks noChangeAspect="1"/>
          </p:cNvGraphicFramePr>
          <p:nvPr>
            <p:extLst/>
          </p:nvPr>
        </p:nvGraphicFramePr>
        <p:xfrm>
          <a:off x="3276600" y="4431188"/>
          <a:ext cx="4093096" cy="949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" name="משוואה" r:id="rId7" imgW="1892300" imgH="457200" progId="Equation.3">
                  <p:embed/>
                </p:oleObj>
              </mc:Choice>
              <mc:Fallback>
                <p:oleObj name="משוואה" r:id="rId7" imgW="1892300" imgH="457200" progId="Equation.3">
                  <p:embed/>
                  <p:pic>
                    <p:nvPicPr>
                      <p:cNvPr id="2048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431188"/>
                        <a:ext cx="4093096" cy="9490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4"/>
          <p:cNvGraphicFramePr>
            <a:graphicFrameLocks noChangeAspect="1"/>
          </p:cNvGraphicFramePr>
          <p:nvPr>
            <p:extLst/>
          </p:nvPr>
        </p:nvGraphicFramePr>
        <p:xfrm>
          <a:off x="3303848" y="5859256"/>
          <a:ext cx="4038600" cy="523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6" name="Equation" r:id="rId9" imgW="1790700" imgH="215900" progId="Equation.3">
                  <p:embed/>
                </p:oleObj>
              </mc:Choice>
              <mc:Fallback>
                <p:oleObj name="Equation" r:id="rId9" imgW="1790700" imgH="215900" progId="Equation.3">
                  <p:embed/>
                  <p:pic>
                    <p:nvPicPr>
                      <p:cNvPr id="2048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848" y="5859256"/>
                        <a:ext cx="4038600" cy="5236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 algn="r" rtl="1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 algn="r" rtl="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 algn="r" rtl="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 algn="r" rtl="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74D9A8B8-E5C9-4A2A-A6FC-65B178EC6AB1}" type="slidenum">
              <a:rPr lang="he-IL" altLang="he-IL" sz="1400"/>
              <a:pPr algn="l">
                <a:spcBef>
                  <a:spcPct val="0"/>
                </a:spcBef>
                <a:buFontTx/>
                <a:buNone/>
              </a:pPr>
              <a:t>86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5B41C-C54A-4D84-9D61-A29DF9090CA2}" type="datetime1">
              <a:rPr lang="en-US" smtClean="0"/>
              <a:t>10/30/2021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66410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Entropy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87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Entropy is a way to measure the uncertainty of a class in a subset of examples. </a:t>
            </a:r>
          </a:p>
          <a:p>
            <a:r>
              <a:rPr lang="en-US" dirty="0"/>
              <a:t>Assume item belongs to subset S having two classes positive and negative. </a:t>
            </a:r>
          </a:p>
          <a:p>
            <a:r>
              <a:rPr lang="en-US" dirty="0"/>
              <a:t>Entropy is defined as the no. of bits needed to say whether x is positive or negative.</a:t>
            </a:r>
          </a:p>
          <a:p>
            <a:r>
              <a:rPr lang="en-US" dirty="0"/>
              <a:t>Entropy always gives a number between 0 and 1. </a:t>
            </a:r>
          </a:p>
          <a:p>
            <a:r>
              <a:rPr lang="en-US" dirty="0"/>
              <a:t>So if a subset formed after separation using an attribute is pure, then we will be needing zero bits to tell if is positive or negative. </a:t>
            </a:r>
          </a:p>
          <a:p>
            <a:r>
              <a:rPr lang="en-US" dirty="0"/>
              <a:t>If the subset formed is having equal no. of positive and negative items then the no. of bits needed would be 1.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84183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Entropy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88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Entropy tells us how pure or impure each subset is after the split. </a:t>
            </a:r>
          </a:p>
          <a:p>
            <a:r>
              <a:rPr lang="en-US" dirty="0"/>
              <a:t>What we need to do is aggregate these scores to check whether the split is feasible or not. </a:t>
            </a:r>
          </a:p>
          <a:p>
            <a:r>
              <a:rPr lang="en-US" dirty="0"/>
              <a:t>This is done by </a:t>
            </a:r>
            <a:r>
              <a:rPr lang="en-US" b="1" dirty="0"/>
              <a:t>Information gain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985946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Algorithm for Decision Tree Induction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89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/>
          </a:bodyPr>
          <a:lstStyle/>
          <a:p>
            <a:pPr marL="462281" lvl="2">
              <a:lnSpc>
                <a:spcPct val="100000"/>
              </a:lnSpc>
              <a:spcBef>
                <a:spcPts val="1800"/>
              </a:spcBef>
            </a:pPr>
            <a:r>
              <a:rPr lang="en-US" altLang="he-IL" sz="2800" b="1" dirty="0"/>
              <a:t>Basic algorithm (greedy):</a:t>
            </a:r>
          </a:p>
          <a:p>
            <a:pPr marL="919481" lvl="3">
              <a:lnSpc>
                <a:spcPct val="100000"/>
              </a:lnSpc>
              <a:spcBef>
                <a:spcPts val="1800"/>
              </a:spcBef>
            </a:pPr>
            <a:r>
              <a:rPr lang="en-US" altLang="he-IL" sz="2600" dirty="0"/>
              <a:t>Tree is constructed in a top-down recursive divide-and-conquer manner</a:t>
            </a:r>
          </a:p>
          <a:p>
            <a:pPr marL="919481" lvl="3">
              <a:lnSpc>
                <a:spcPct val="100000"/>
              </a:lnSpc>
              <a:spcBef>
                <a:spcPts val="1800"/>
              </a:spcBef>
            </a:pPr>
            <a:r>
              <a:rPr lang="en-US" altLang="he-IL" sz="2600" dirty="0"/>
              <a:t>At start, all the training examples are at the root</a:t>
            </a:r>
          </a:p>
          <a:p>
            <a:pPr marL="919481" lvl="3">
              <a:lnSpc>
                <a:spcPct val="100000"/>
              </a:lnSpc>
              <a:spcBef>
                <a:spcPts val="1800"/>
              </a:spcBef>
            </a:pPr>
            <a:r>
              <a:rPr lang="en-US" altLang="he-IL" sz="2600" dirty="0"/>
              <a:t>Attributes are categorical (if continuous-valued, discretized in advance)</a:t>
            </a:r>
          </a:p>
          <a:p>
            <a:pPr marL="919481" lvl="3">
              <a:lnSpc>
                <a:spcPct val="100000"/>
              </a:lnSpc>
              <a:spcBef>
                <a:spcPts val="1800"/>
              </a:spcBef>
            </a:pPr>
            <a:r>
              <a:rPr lang="en-US" altLang="he-IL" sz="2600" dirty="0"/>
              <a:t>Examples are partitioned recursively based on selected attributes</a:t>
            </a:r>
          </a:p>
          <a:p>
            <a:pPr marL="919481" lvl="3">
              <a:lnSpc>
                <a:spcPct val="100000"/>
              </a:lnSpc>
              <a:spcBef>
                <a:spcPts val="1800"/>
              </a:spcBef>
            </a:pPr>
            <a:r>
              <a:rPr lang="en-US" altLang="he-IL" sz="2600" dirty="0"/>
              <a:t>Test attributes are selected on the basis of a heuristic or a statistical measure (e.g., information gain)</a:t>
            </a:r>
          </a:p>
        </p:txBody>
      </p:sp>
    </p:spTree>
    <p:extLst>
      <p:ext uri="{BB962C8B-B14F-4D97-AF65-F5344CB8AC3E}">
        <p14:creationId xmlns:p14="http://schemas.microsoft.com/office/powerpoint/2010/main" val="4085010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1" y="381000"/>
            <a:ext cx="8227457" cy="791956"/>
          </a:xfrm>
        </p:spPr>
        <p:txBody>
          <a:bodyPr>
            <a:normAutofit/>
          </a:bodyPr>
          <a:lstStyle/>
          <a:p>
            <a:pPr rtl="1">
              <a:defRPr/>
            </a:pPr>
            <a:r>
              <a:rPr lang="en-US" altLang="he-IL" sz="4000" b="1" dirty="0">
                <a:solidFill>
                  <a:srgbClr val="0070C0"/>
                </a:solidFill>
              </a:rPr>
              <a:t>Entropy explained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43000" y="1310525"/>
                <a:ext cx="9753600" cy="487553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Let's consider a set of possible events with equal probability (a fair dice with values from 1 to n). The uncertainty for such set of outcomes is defined by </a:t>
                </a:r>
                <a14:m>
                  <m:oMath xmlns:m="http://schemas.openxmlformats.org/officeDocument/2006/math"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he-IL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he-I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he-IL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he-I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logarithm is used to provide the additive characteristic for independent uncertainty. </a:t>
                </a:r>
              </a:p>
              <a:p>
                <a:pPr marL="223838" lvl="1">
                  <a:lnSpc>
                    <a:spcPct val="150000"/>
                  </a:lnSpc>
                  <a:spcBef>
                    <a:spcPts val="1800"/>
                  </a:spcBef>
                </a:pPr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uncertainty of playing with two dice (</a:t>
                </a:r>
                <a14:m>
                  <m:oMath xmlns:m="http://schemas.openxmlformats.org/officeDocument/2006/math"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possible outcomes) is obtained by adding the uncertainty of the second dice to the uncertainty of the first dice: </a:t>
                </a:r>
                <a14:m>
                  <m:oMath xmlns:m="http://schemas.openxmlformats.org/officeDocument/2006/math"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he-IL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he-IL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altLang="he-IL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he-IL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he-IL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he-IL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43000" y="1310525"/>
                <a:ext cx="9753600" cy="4875530"/>
              </a:xfrm>
              <a:blipFill>
                <a:blip r:embed="rId2"/>
                <a:stretch>
                  <a:fillRect l="-875" r="-1563" b="-75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20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1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727" indent="-285664">
              <a:spcBef>
                <a:spcPct val="20000"/>
              </a:spcBef>
              <a:buChar char="–"/>
              <a:defRPr sz="27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657" indent="-228531">
              <a:spcBef>
                <a:spcPct val="20000"/>
              </a:spcBef>
              <a:buChar char="•"/>
              <a:defRPr sz="23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9720" indent="-228531">
              <a:spcBef>
                <a:spcPct val="20000"/>
              </a:spcBef>
              <a:buChar char="–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6783" indent="-228531">
              <a:spcBef>
                <a:spcPct val="20000"/>
              </a:spcBef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846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908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971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5034" indent="-22853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1FCB50-D164-4A53-BA5E-B0E77A2E2DB6}" type="slidenum">
              <a:rPr lang="he-IL" altLang="he-IL" sz="140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he-IL" sz="14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3EB0-8F2A-4807-A6F9-4ED7CD6FF79D}" type="datetime1">
              <a:rPr lang="en-US" smtClean="0"/>
              <a:t>10/30/2021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Algorithm for Decision Tree Induction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90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he-IL" b="1" dirty="0"/>
              <a:t>Conditions to stop partitioning</a:t>
            </a:r>
          </a:p>
          <a:p>
            <a:pPr marL="462281" lvl="2">
              <a:lnSpc>
                <a:spcPct val="100000"/>
              </a:lnSpc>
              <a:spcBef>
                <a:spcPts val="1800"/>
              </a:spcBef>
            </a:pPr>
            <a:r>
              <a:rPr lang="en-US" altLang="he-IL" sz="2800" dirty="0"/>
              <a:t>All samples for a given node belong to the same class</a:t>
            </a:r>
          </a:p>
          <a:p>
            <a:pPr marL="462281" lvl="2">
              <a:lnSpc>
                <a:spcPct val="100000"/>
              </a:lnSpc>
              <a:spcBef>
                <a:spcPts val="1800"/>
              </a:spcBef>
            </a:pPr>
            <a:r>
              <a:rPr lang="en-US" altLang="he-IL" sz="2800" dirty="0"/>
              <a:t>There are no remaining attributes – majority voting is employed for classifying the leaf</a:t>
            </a:r>
          </a:p>
          <a:p>
            <a:pPr marL="462281" lvl="2">
              <a:lnSpc>
                <a:spcPct val="100000"/>
              </a:lnSpc>
              <a:spcBef>
                <a:spcPts val="1800"/>
              </a:spcBef>
            </a:pPr>
            <a:r>
              <a:rPr lang="en-US" altLang="he-IL" sz="2800" dirty="0"/>
              <a:t>There are no samples left - majority voting </a:t>
            </a:r>
          </a:p>
        </p:txBody>
      </p:sp>
    </p:spTree>
    <p:extLst>
      <p:ext uri="{BB962C8B-B14F-4D97-AF65-F5344CB8AC3E}">
        <p14:creationId xmlns:p14="http://schemas.microsoft.com/office/powerpoint/2010/main" val="7622217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 algorithm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91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he-IL" dirty="0"/>
              <a:t>Based on Quinlan, Induction of Decision Trees, 1986</a:t>
            </a:r>
          </a:p>
          <a:p>
            <a:pPr lvl="1">
              <a:lnSpc>
                <a:spcPct val="150000"/>
              </a:lnSpc>
            </a:pPr>
            <a:r>
              <a:rPr lang="en-US" altLang="he-IL" sz="2800" dirty="0"/>
              <a:t>Create a root node for the tree</a:t>
            </a:r>
          </a:p>
          <a:p>
            <a:pPr lvl="1">
              <a:lnSpc>
                <a:spcPct val="150000"/>
              </a:lnSpc>
            </a:pPr>
            <a:r>
              <a:rPr lang="en-US" altLang="he-IL" sz="2800" dirty="0"/>
              <a:t>If all examples have the same target value, return the single-node tree root labeled by that value</a:t>
            </a:r>
          </a:p>
          <a:p>
            <a:pPr lvl="1">
              <a:lnSpc>
                <a:spcPct val="150000"/>
              </a:lnSpc>
            </a:pPr>
            <a:r>
              <a:rPr lang="en-US" altLang="he-IL" sz="2800" dirty="0"/>
              <a:t>If there no attributes left, return the single-node tree root labeled by the most common value in the examples</a:t>
            </a:r>
          </a:p>
          <a:p>
            <a:pPr lvl="1">
              <a:lnSpc>
                <a:spcPct val="150000"/>
              </a:lnSpc>
            </a:pPr>
            <a:r>
              <a:rPr lang="en-US" altLang="he-IL" sz="2800" dirty="0"/>
              <a:t>Otherwise begin</a:t>
            </a:r>
          </a:p>
        </p:txBody>
      </p:sp>
    </p:spTree>
    <p:extLst>
      <p:ext uri="{BB962C8B-B14F-4D97-AF65-F5344CB8AC3E}">
        <p14:creationId xmlns:p14="http://schemas.microsoft.com/office/powerpoint/2010/main" val="34459342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 algorithm (continued)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92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he-IL" dirty="0"/>
              <a:t>Select the attribute A that best classifies the examples </a:t>
            </a:r>
          </a:p>
          <a:p>
            <a:pPr>
              <a:lnSpc>
                <a:spcPct val="100000"/>
              </a:lnSpc>
            </a:pPr>
            <a:r>
              <a:rPr lang="en-US" altLang="he-IL" dirty="0"/>
              <a:t>Repeat for each possible value of A</a:t>
            </a:r>
          </a:p>
          <a:p>
            <a:pPr lvl="1">
              <a:lnSpc>
                <a:spcPct val="100000"/>
              </a:lnSpc>
            </a:pPr>
            <a:r>
              <a:rPr lang="en-US" altLang="he-IL" dirty="0"/>
              <a:t>Split the tree (add a new branch to the tree corresponding to each value v of the attribute A)</a:t>
            </a:r>
          </a:p>
          <a:p>
            <a:pPr lvl="1">
              <a:lnSpc>
                <a:spcPct val="100000"/>
              </a:lnSpc>
            </a:pPr>
            <a:r>
              <a:rPr lang="en-US" altLang="he-IL" dirty="0"/>
              <a:t>If there are no examples having value v for the attribute A</a:t>
            </a:r>
          </a:p>
          <a:p>
            <a:pPr lvl="2">
              <a:lnSpc>
                <a:spcPct val="100000"/>
              </a:lnSpc>
            </a:pPr>
            <a:r>
              <a:rPr lang="en-US" altLang="he-IL" dirty="0"/>
              <a:t>Add a leaf node below this branch labeled by the most common value in the examples</a:t>
            </a:r>
          </a:p>
          <a:p>
            <a:pPr lvl="1">
              <a:lnSpc>
                <a:spcPct val="100000"/>
              </a:lnSpc>
            </a:pPr>
            <a:r>
              <a:rPr lang="en-US" altLang="he-IL" dirty="0"/>
              <a:t>Else </a:t>
            </a:r>
          </a:p>
          <a:p>
            <a:pPr lvl="2">
              <a:lnSpc>
                <a:spcPct val="100000"/>
              </a:lnSpc>
            </a:pPr>
            <a:r>
              <a:rPr lang="en-US" altLang="he-IL" dirty="0"/>
              <a:t>Create a subtree below this new branch </a:t>
            </a:r>
          </a:p>
        </p:txBody>
      </p:sp>
    </p:spTree>
    <p:extLst>
      <p:ext uri="{BB962C8B-B14F-4D97-AF65-F5344CB8AC3E}">
        <p14:creationId xmlns:p14="http://schemas.microsoft.com/office/powerpoint/2010/main" val="17834229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93</a:t>
            </a:fld>
            <a:endParaRPr lang="he-IL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F2CE6763-804D-418D-8392-8F2F3C64EF2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326515"/>
          <a:ext cx="10515600" cy="53949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7933740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0299786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0794561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7841991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3114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Decision (Class)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Money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Parents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Weather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Week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53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W2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70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W3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67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Rainy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W4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10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Stay in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Rainy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0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Rainy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W6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219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W7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661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Shopping</a:t>
                      </a:r>
                      <a:endParaRPr lang="he-IL" sz="2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 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W8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041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W9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202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W10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96123"/>
                  </a:ext>
                </a:extLst>
              </a:tr>
            </a:tbl>
          </a:graphicData>
        </a:graphic>
      </p:graphicFrame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332B3E08-029B-40C0-B97E-9B8126B8C1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6841064"/>
              </p:ext>
            </p:extLst>
          </p:nvPr>
        </p:nvGraphicFramePr>
        <p:xfrm>
          <a:off x="3531607" y="136525"/>
          <a:ext cx="3268923" cy="838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Equation" r:id="rId4" imgW="1612900" imgH="431800" progId="Equation.3">
                  <p:embed/>
                </p:oleObj>
              </mc:Choice>
              <mc:Fallback>
                <p:oleObj name="Equation" r:id="rId4" imgW="1612900" imgH="431800" progId="Equation.3">
                  <p:embed/>
                  <p:pic>
                    <p:nvPicPr>
                      <p:cNvPr id="2048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1607" y="136525"/>
                        <a:ext cx="3268923" cy="838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FC41FD64-79F5-4B36-B3B9-4002D044E9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137287"/>
              </p:ext>
            </p:extLst>
          </p:nvPr>
        </p:nvGraphicFramePr>
        <p:xfrm>
          <a:off x="7148804" y="81158"/>
          <a:ext cx="4093096" cy="949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משוואה" r:id="rId6" imgW="1892300" imgH="457200" progId="Equation.3">
                  <p:embed/>
                </p:oleObj>
              </mc:Choice>
              <mc:Fallback>
                <p:oleObj name="משוואה" r:id="rId6" imgW="1892300" imgH="457200" progId="Equation.3">
                  <p:embed/>
                  <p:pic>
                    <p:nvPicPr>
                      <p:cNvPr id="2048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8804" y="81158"/>
                        <a:ext cx="4093096" cy="9490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6168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 algorithm (Example)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94</a:t>
            </a:fld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983E1A-9593-4CBC-8EB7-B8EA495AB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altLang="he-I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DA6B3F-64B1-4054-ABF6-EE9F6CB904A7}"/>
              </a:ext>
            </a:extLst>
          </p:cNvPr>
          <p:cNvSpPr/>
          <p:nvPr/>
        </p:nvSpPr>
        <p:spPr>
          <a:xfrm>
            <a:off x="3013788" y="2649894"/>
            <a:ext cx="3312367" cy="17914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Root node</a:t>
            </a:r>
          </a:p>
          <a:p>
            <a:pPr algn="ctr"/>
            <a:r>
              <a:rPr lang="en-US" dirty="0"/>
              <a:t>Cinema=6, Tennis = 2, </a:t>
            </a:r>
            <a:r>
              <a:rPr lang="en-US" dirty="0" err="1"/>
              <a:t>StayIn</a:t>
            </a:r>
            <a:r>
              <a:rPr lang="en-US" dirty="0"/>
              <a:t>=1, Shopping=1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414334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95</a:t>
            </a:fld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he-IL" dirty="0"/>
                  <a:t>Figure out which attribute will be put into the node at the top of our tree:  </a:t>
                </a:r>
              </a:p>
              <a:p>
                <a:pPr lvl="1"/>
                <a:r>
                  <a:rPr lang="en-US" altLang="he-IL" dirty="0"/>
                  <a:t>Weather, </a:t>
                </a:r>
              </a:p>
              <a:p>
                <a:pPr lvl="1"/>
                <a:r>
                  <a:rPr lang="en-US" altLang="he-IL" dirty="0"/>
                  <a:t>Parents  </a:t>
                </a:r>
              </a:p>
              <a:p>
                <a:pPr lvl="1"/>
                <a:r>
                  <a:rPr lang="en-US" altLang="he-IL" dirty="0"/>
                  <a:t>Money. </a:t>
                </a:r>
              </a:p>
              <a:p>
                <a:r>
                  <a:rPr lang="en-US" altLang="he-IL" dirty="0"/>
                  <a:t>To do this, we first need to calculate: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𝐼𝑛𝑓𝑜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𝑐𝑖𝑛𝑒𝑚𝑎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𝑡𝑒𝑛𝑛𝑖𝑠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𝑡𝑒𝑛𝑛𝑖𝑠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𝑜𝑝𝑝𝑖𝑛𝑔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𝑜𝑝𝑝𝑖𝑛𝑔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b="0" dirty="0">
                    <a:latin typeface="Times New Roman" panose="02020603050405020304" pitchFamily="18" charset="0"/>
                  </a:rPr>
                  <a:t>=</a:t>
                </a:r>
                <a:r>
                  <a:rPr lang="en-US" b="1" dirty="0">
                    <a:latin typeface="Times New Roman" panose="02020603050405020304" pitchFamily="18" charset="0"/>
                  </a:rPr>
                  <a:t>1.571</a:t>
                </a:r>
              </a:p>
              <a:p>
                <a:pPr marL="0" indent="0">
                  <a:buNone/>
                </a:pPr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241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96</a:t>
            </a:fld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he-IL" dirty="0"/>
                  <a:t>Now let’s calculate the gain for the weather attribute: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𝑤𝑒𝑎𝑡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571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𝐼𝑛𝑓𝑜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𝑤𝑒𝑎𝑡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𝐼𝑛𝑓𝑜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𝑤𝑒𝑎𝑡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he-IL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𝑠𝑢𝑛𝑛𝑦</m:t>
                            </m:r>
                          </m:sub>
                        </m:sSub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𝑠𝑢𝑛𝑛𝑦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)+</a:t>
                </a:r>
                <a:r>
                  <a:rPr lang="en-US" altLang="he-IL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𝑤𝑖𝑛𝑑𝑦</m:t>
                            </m:r>
                          </m:sub>
                        </m:sSub>
                        <m:r>
                          <a:rPr lang="en-US" altLang="he-IL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𝑤𝑖𝑛𝑑𝑦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)+</a:t>
                </a:r>
                <a:r>
                  <a:rPr lang="en-US" altLang="he-IL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𝑟𝑎𝑖𝑛𝑦</m:t>
                            </m:r>
                          </m:sub>
                        </m:sSub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𝑟𝑎𝑖𝑛𝑦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</a:t>
                </a:r>
              </a:p>
              <a:p>
                <a14:m>
                  <m:oMath xmlns:m="http://schemas.openxmlformats.org/officeDocument/2006/math"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𝑠𝑢𝑛𝑛𝑦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𝑠𝑢𝑛𝑛𝑦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𝑠𝑢𝑛𝑛𝑦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𝑡𝑒𝑛𝑛𝑖𝑠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𝑠𝑢𝑛𝑛𝑦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𝑡𝑒𝑛𝑛𝑖𝑠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𝑠𝑢𝑛𝑛𝑦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dirty="0" smtClean="0">
                        <a:latin typeface="Times New Roman" panose="02020603050405020304" pitchFamily="18" charset="0"/>
                      </a:rPr>
                      <m:t>0.918</m:t>
                    </m:r>
                  </m:oMath>
                </a14:m>
                <a:endParaRPr lang="en-US" b="1" dirty="0">
                  <a:latin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5B3506E-AE8C-4080-AF1A-4B493DD50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415" y="3862882"/>
            <a:ext cx="1013927" cy="522505"/>
          </a:xfrm>
          <a:prstGeom prst="wedgeRoundRectCallout">
            <a:avLst>
              <a:gd name="adj1" fmla="val -30870"/>
              <a:gd name="adj2" fmla="val 101611"/>
              <a:gd name="adj3" fmla="val 16667"/>
            </a:avLst>
          </a:prstGeom>
          <a:solidFill>
            <a:schemeClr val="tx2">
              <a:lumMod val="20000"/>
              <a:lumOff val="80000"/>
              <a:alpha val="72156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dirty="0">
                <a:solidFill>
                  <a:srgbClr val="121328"/>
                </a:solidFill>
              </a:rPr>
              <a:t>(2,1,0,0)</a:t>
            </a:r>
            <a:endParaRPr lang="en-US" altLang="he-IL" dirty="0"/>
          </a:p>
        </p:txBody>
      </p:sp>
    </p:spTree>
    <p:extLst>
      <p:ext uri="{BB962C8B-B14F-4D97-AF65-F5344CB8AC3E}">
        <p14:creationId xmlns:p14="http://schemas.microsoft.com/office/powerpoint/2010/main" val="5682167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97</a:t>
            </a:fld>
            <a:endParaRPr lang="he-IL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F2CE6763-804D-418D-8392-8F2F3C64EF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326515"/>
          <a:ext cx="10515600" cy="53949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7933740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0299786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0794561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7841991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3114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Decision (Class)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Money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Parents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Weather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Week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53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W2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70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W3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67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Rainy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W4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10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Stay in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Rainy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10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Rainy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W6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219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Poor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W7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661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Shopping</a:t>
                      </a:r>
                      <a:endParaRPr lang="he-IL" sz="2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 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W8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041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Cinema</a:t>
                      </a:r>
                      <a:endParaRPr lang="he-IL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Yes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Windy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W9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202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Tennis</a:t>
                      </a:r>
                      <a:endParaRPr lang="he-IL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Rich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No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Sunny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W10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296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19434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98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he-IL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𝑤𝑖𝑛𝑑𝑦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𝑤𝑖𝑛𝑑𝑦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𝑤𝑖𝑛𝑑𝑦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𝑜𝑝𝑝𝑖𝑛𝑔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𝑤𝑖𝑛𝑑𝑦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𝑜𝑝𝑝𝑖𝑛𝑔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𝑤𝑖𝑛𝑑𝑦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𝟖𝟏𝟏</m:t>
                    </m:r>
                  </m:oMath>
                </a14:m>
                <a:endParaRPr lang="en-US" altLang="he-IL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𝑟𝑎𝑖𝑛𝑦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𝑟𝑎𝑖𝑛𝑦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𝑟𝑎𝑖𝑛𝑦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𝑡𝑎𝑦𝑖𝑛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𝑟𝑎𝑖𝑛𝑦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𝑠𝑡𝑎𝑦𝑖𝑛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𝑟𝑎𝑖𝑛𝑦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𝟗𝟏𝟖</m:t>
                    </m:r>
                  </m:oMath>
                </a14:m>
                <a:endParaRPr lang="en-US" altLang="he-IL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𝐺𝑎𝑖𝑛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𝑤𝑒𝑎𝑡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𝑒𝑟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)=1.571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𝑠𝑢𝑛𝑛𝑦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𝑤𝑖𝑛𝑑𝑦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𝑟𝑎𝑖𝑛𝑦</m:t>
                        </m:r>
                      </m:sub>
                    </m:sSub>
                    <m:r>
                      <m:rPr>
                        <m:nor/>
                      </m:rPr>
                      <a:rPr lang="en-US" altLang="he-IL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he-IL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he-IL" b="1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0.69</m:t>
                    </m:r>
                  </m:oMath>
                </a14:m>
                <a:endParaRPr lang="en-US" altLang="he-IL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5B3506E-AE8C-4080-AF1A-4B493DD50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1076" y="1235651"/>
            <a:ext cx="1013927" cy="522505"/>
          </a:xfrm>
          <a:prstGeom prst="wedgeRoundRectCallout">
            <a:avLst>
              <a:gd name="adj1" fmla="val -30870"/>
              <a:gd name="adj2" fmla="val 101611"/>
              <a:gd name="adj3" fmla="val 16667"/>
            </a:avLst>
          </a:prstGeom>
          <a:solidFill>
            <a:schemeClr val="tx2">
              <a:lumMod val="20000"/>
              <a:lumOff val="80000"/>
              <a:alpha val="72156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dirty="0">
                <a:solidFill>
                  <a:srgbClr val="121328"/>
                </a:solidFill>
              </a:rPr>
              <a:t>(3,0,1,0)</a:t>
            </a:r>
            <a:endParaRPr lang="en-US" altLang="he-IL" dirty="0"/>
          </a:p>
        </p:txBody>
      </p:sp>
      <p:sp>
        <p:nvSpPr>
          <p:cNvPr id="8" name="Rounded Rectangular Callout 6">
            <a:extLst>
              <a:ext uri="{FF2B5EF4-FFF2-40B4-BE49-F238E27FC236}">
                <a16:creationId xmlns:a16="http://schemas.microsoft.com/office/drawing/2014/main" id="{CEA087D5-2BBD-46D4-8380-FEFBC1D76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8586" y="2834296"/>
            <a:ext cx="1013927" cy="522505"/>
          </a:xfrm>
          <a:prstGeom prst="wedgeRoundRectCallout">
            <a:avLst>
              <a:gd name="adj1" fmla="val -30870"/>
              <a:gd name="adj2" fmla="val 101611"/>
              <a:gd name="adj3" fmla="val 16667"/>
            </a:avLst>
          </a:prstGeom>
          <a:solidFill>
            <a:schemeClr val="tx2">
              <a:lumMod val="20000"/>
              <a:lumOff val="80000"/>
              <a:alpha val="72156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he-IL" dirty="0">
                <a:solidFill>
                  <a:srgbClr val="121328"/>
                </a:solidFill>
              </a:rPr>
              <a:t>(2,0,0,1)</a:t>
            </a:r>
            <a:endParaRPr lang="en-US" altLang="he-IL" dirty="0"/>
          </a:p>
        </p:txBody>
      </p:sp>
    </p:spTree>
    <p:extLst>
      <p:ext uri="{BB962C8B-B14F-4D97-AF65-F5344CB8AC3E}">
        <p14:creationId xmlns:p14="http://schemas.microsoft.com/office/powerpoint/2010/main" val="17988160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ID3</a:t>
            </a:r>
            <a:endParaRPr lang="he-IL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99</a:t>
            </a:fld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altLang="he-IL" dirty="0"/>
                  <a:t>Now let's calculate the gain for the </a:t>
                </a:r>
                <a:r>
                  <a:rPr lang="en-US" altLang="he-IL" dirty="0">
                    <a:solidFill>
                      <a:schemeClr val="accent1"/>
                    </a:solidFill>
                  </a:rPr>
                  <a:t>parents</a:t>
                </a:r>
                <a:r>
                  <a:rPr lang="en-US" altLang="he-IL" dirty="0"/>
                  <a:t> attribute: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𝑝𝑎𝑟𝑒𝑛𝑡𝑠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571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𝐼𝑛𝑓𝑜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𝑝𝑎𝑟𝑒𝑛𝑡𝑠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𝐼𝑛𝑓𝑜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𝑝𝑎𝑟𝑒𝑛𝑡𝑠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he-IL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𝑦𝑒𝑠</m:t>
                            </m:r>
                          </m:sub>
                        </m:sSub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he-IL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)+</a:t>
                </a:r>
                <a:r>
                  <a:rPr lang="en-US" altLang="he-IL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</m:t>
                            </m:r>
                          </m:sub>
                        </m:sSub>
                        <m:r>
                          <a:rPr lang="en-US" altLang="he-IL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he-IL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</a:t>
                </a:r>
              </a:p>
              <a:p>
                <a14:m>
                  <m:oMath xmlns:m="http://schemas.openxmlformats.org/officeDocument/2006/math"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𝑝𝑎𝑟𝑒𝑛𝑡𝑠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𝑝𝑎𝑟𝑒𝑛𝑡𝑠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𝑦𝑒𝑠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dirty="0" smtClean="0">
                        <a:latin typeface="Times New Roman" panose="02020603050405020304" pitchFamily="18" charset="0"/>
                      </a:rPr>
                      <m:t>0</m:t>
                    </m:r>
                  </m:oMath>
                </a14:m>
                <a:endParaRPr lang="en-US" b="1" dirty="0">
                  <a:latin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𝐼𝑛𝑓𝑜</m:t>
                    </m:r>
                    <m:r>
                      <a:rPr lang="en-US" altLang="he-IL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</m:oMath>
                </a14:m>
                <a:r>
                  <a:rPr lang="en-US" altLang="he-I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𝑝𝑎𝑟𝑒𝑛𝑡𝑠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𝑐𝑖𝑛𝑒𝑚𝑎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𝑝𝑎𝑟𝑒𝑛𝑡𝑠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𝑡𝑒𝑛𝑛𝑖𝑠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𝑝𝑎𝑟𝑒𝑛𝑡𝑠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𝑡𝑒𝑛𝑛𝑖𝑠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𝑝𝑎𝑟𝑒𝑛𝑡𝑠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𝑠𝑡𝑎𝑦𝑖𝑛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𝑝𝑎𝑟𝑒𝑛𝑡𝑠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𝑠𝑡𝑎𝑦𝑖𝑛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𝑝𝑎𝑟𝑒𝑛𝑡𝑠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𝑜𝑝𝑝𝑖𝑛𝑔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𝑝𝑎𝑟𝑒𝑛𝑡𝑠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𝑜𝑝𝑝𝑖𝑛𝑔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𝑝𝑎𝑟𝑒𝑛𝑡𝑠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dirty="0" smtClean="0">
                        <a:latin typeface="Times New Roman" panose="02020603050405020304" pitchFamily="18" charset="0"/>
                      </a:rPr>
                      <m:t>1.922</m:t>
                    </m:r>
                  </m:oMath>
                </a14:m>
                <a:endParaRPr lang="en-US" b="1" dirty="0"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he-I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983E1A-9593-4CBC-8EB7-B8EA495AB5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661" b="-19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7157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  H(X)&#10;\end{eqnarray*}  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400"/>
  <p:tag name="BOXHEIGHT" val="387"/>
  <p:tag name="BOXFONT" val="10"/>
  <p:tag name="BOXWRAP" val="False"/>
  <p:tag name="WORKAROUNDTRANSPARENCYBUG" val="False"/>
  <p:tag name="ALLOWFONTSUBSTITUTION" val="False"/>
  <p:tag name="BITMAPFORMAT" val="pngmono"/>
  <p:tag name="ORIGWIDTH" val="55"/>
  <p:tag name="PICTUREFILESIZE" val="6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  H(X)&#10;\end{eqnarray*}  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400"/>
  <p:tag name="BOXHEIGHT" val="387"/>
  <p:tag name="BOXFONT" val="10"/>
  <p:tag name="BOXWRAP" val="False"/>
  <p:tag name="WORKAROUNDTRANSPARENCYBUG" val="False"/>
  <p:tag name="ALLOWFONTSUBSTITUTION" val="False"/>
  <p:tag name="BITMAPFORMAT" val="pngmono"/>
  <p:tag name="ORIGWIDTH" val="55"/>
  <p:tag name="PICTUREFILESIZE" val="69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Default Design">
    <a:majorFont>
      <a:latin typeface="Arial"/>
      <a:ea typeface=""/>
      <a:cs typeface="Arial"/>
    </a:majorFont>
    <a:minorFont>
      <a:latin typeface="Arial"/>
      <a:ea typeface="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39734</TotalTime>
  <Words>10606</Words>
  <Application>Microsoft Office PowerPoint</Application>
  <PresentationFormat>Widescreen</PresentationFormat>
  <Paragraphs>2050</Paragraphs>
  <Slides>157</Slides>
  <Notes>147</Notes>
  <HiddenSlides>40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157</vt:i4>
      </vt:variant>
    </vt:vector>
  </HeadingPairs>
  <TitlesOfParts>
    <vt:vector size="170" baseType="lpstr">
      <vt:lpstr>Arial</vt:lpstr>
      <vt:lpstr>Calibri</vt:lpstr>
      <vt:lpstr>Calibri Light</vt:lpstr>
      <vt:lpstr>Cambria Math</vt:lpstr>
      <vt:lpstr>Garamond</vt:lpstr>
      <vt:lpstr>Garamond-Italic</vt:lpstr>
      <vt:lpstr>Symbol</vt:lpstr>
      <vt:lpstr>Tahoma</vt:lpstr>
      <vt:lpstr>Times New Roman</vt:lpstr>
      <vt:lpstr>Wingdings</vt:lpstr>
      <vt:lpstr>Office Theme</vt:lpstr>
      <vt:lpstr>Equation</vt:lpstr>
      <vt:lpstr>משוואה</vt:lpstr>
      <vt:lpstr>Lecture 3</vt:lpstr>
      <vt:lpstr>Information Theory</vt:lpstr>
      <vt:lpstr>Why Information Theory?</vt:lpstr>
      <vt:lpstr>מציאת תבניות אינפורמטיביות</vt:lpstr>
      <vt:lpstr>Information and Uncertainty</vt:lpstr>
      <vt:lpstr>How to measure uncertainty?</vt:lpstr>
      <vt:lpstr>PowerPoint Presentation</vt:lpstr>
      <vt:lpstr>Motivating Entropy</vt:lpstr>
      <vt:lpstr>Entropy explained</vt:lpstr>
      <vt:lpstr>Entropy explained, cont.</vt:lpstr>
      <vt:lpstr>Shannon’s Information Theory  Basic Concepts</vt:lpstr>
      <vt:lpstr>Entropy</vt:lpstr>
      <vt:lpstr>Entropy - two states</vt:lpstr>
      <vt:lpstr>Entropy - Illustration</vt:lpstr>
      <vt:lpstr>Entropy – Small Examples</vt:lpstr>
      <vt:lpstr>Entropy – Small Examples</vt:lpstr>
      <vt:lpstr>Entropy - Examples</vt:lpstr>
      <vt:lpstr>Entropy - Examples</vt:lpstr>
      <vt:lpstr>Entropy – Small Examples</vt:lpstr>
      <vt:lpstr>Entropy – Small Examples</vt:lpstr>
      <vt:lpstr>Properties of Entropy </vt:lpstr>
      <vt:lpstr>Entropy – Example  Calculating H(Test) and H(Disease) </vt:lpstr>
      <vt:lpstr>Entropy – Example  Calculating H(Test) and H(Disease) </vt:lpstr>
      <vt:lpstr>Entropy – Example  Calculating H(Test) and H(Disease) </vt:lpstr>
      <vt:lpstr>Entropy – Examples</vt:lpstr>
      <vt:lpstr>Entropy – Examples</vt:lpstr>
      <vt:lpstr>Conditional Entropy</vt:lpstr>
      <vt:lpstr>Shannon’s Information Theory  Basic Concepts</vt:lpstr>
      <vt:lpstr>Calculating H(Disease|Test) </vt:lpstr>
      <vt:lpstr>Conditional Entropy – Example 1 </vt:lpstr>
      <vt:lpstr>Conditional Entropy – Example 1 </vt:lpstr>
      <vt:lpstr>Conditional Entropy – Example 2 </vt:lpstr>
      <vt:lpstr>Conditional Entropy – Example 2 </vt:lpstr>
      <vt:lpstr>Conditional Entropy – Example 2 </vt:lpstr>
      <vt:lpstr>Conditional Entropy – Example</vt:lpstr>
      <vt:lpstr>Conditional Entropy – Example</vt:lpstr>
      <vt:lpstr>Conditional Entropy – Example</vt:lpstr>
      <vt:lpstr>Conditional Entropy – Example</vt:lpstr>
      <vt:lpstr>Mutual Information</vt:lpstr>
      <vt:lpstr>Mutual Information - Symmetry</vt:lpstr>
      <vt:lpstr>Mutual information</vt:lpstr>
      <vt:lpstr>Mutual Information</vt:lpstr>
      <vt:lpstr>Mutual Information – Example Calculating I(Test; Disease) </vt:lpstr>
      <vt:lpstr>Mutual Information – Example Calculating I(Test; Disease) </vt:lpstr>
      <vt:lpstr>Mutual Information - Example</vt:lpstr>
      <vt:lpstr>Mutual Information - Example</vt:lpstr>
      <vt:lpstr>Mutual Information – Another way to calculate</vt:lpstr>
      <vt:lpstr>PowerPoint Presentation</vt:lpstr>
      <vt:lpstr>Information-Theoretic Approaches to Data Mining</vt:lpstr>
      <vt:lpstr>Information-Theoretic Approaches to Data Mining</vt:lpstr>
      <vt:lpstr>Occam’s Razor</vt:lpstr>
      <vt:lpstr>The Data Compression Approach</vt:lpstr>
      <vt:lpstr>Minimum Description Length (MDL) Principle</vt:lpstr>
      <vt:lpstr>The MDL Preliminaries</vt:lpstr>
      <vt:lpstr>The MDL Principle</vt:lpstr>
      <vt:lpstr>Classification</vt:lpstr>
      <vt:lpstr>Classification vs. Prediction</vt:lpstr>
      <vt:lpstr>Examples of typical classification / prediction tasks</vt:lpstr>
      <vt:lpstr>Classification—A Three-Step Process </vt:lpstr>
      <vt:lpstr>Model Evaluation and Selection</vt:lpstr>
      <vt:lpstr>Classification—Accuracy Estimation</vt:lpstr>
      <vt:lpstr>Decision Trees Overview</vt:lpstr>
      <vt:lpstr>Decision tree induction</vt:lpstr>
      <vt:lpstr>Decision tree structure</vt:lpstr>
      <vt:lpstr>Appropriate Problems + Student Example</vt:lpstr>
      <vt:lpstr>Root node</vt:lpstr>
      <vt:lpstr>Internal nodes</vt:lpstr>
      <vt:lpstr>Internal nodes</vt:lpstr>
      <vt:lpstr>Internal nodes</vt:lpstr>
      <vt:lpstr>Leaf nodes</vt:lpstr>
      <vt:lpstr>Leaf nodes</vt:lpstr>
      <vt:lpstr>Decision tree induction</vt:lpstr>
      <vt:lpstr>Decision tree induction</vt:lpstr>
      <vt:lpstr>Building a Decision Tree</vt:lpstr>
      <vt:lpstr>ID3</vt:lpstr>
      <vt:lpstr>ID3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ID3</vt:lpstr>
      <vt:lpstr>PowerPoint Presentation</vt:lpstr>
      <vt:lpstr>Entropy</vt:lpstr>
      <vt:lpstr>Entropy</vt:lpstr>
      <vt:lpstr>Algorithm for Decision Tree Induction</vt:lpstr>
      <vt:lpstr>Algorithm for Decision Tree Induction</vt:lpstr>
      <vt:lpstr>ID3 algorithm</vt:lpstr>
      <vt:lpstr>ID3 algorithm (continued)</vt:lpstr>
      <vt:lpstr>Example</vt:lpstr>
      <vt:lpstr>ID3 algorithm (Example)</vt:lpstr>
      <vt:lpstr>ID3</vt:lpstr>
      <vt:lpstr>ID3</vt:lpstr>
      <vt:lpstr>Example</vt:lpstr>
      <vt:lpstr>ID3</vt:lpstr>
      <vt:lpstr>ID3</vt:lpstr>
      <vt:lpstr>ID3</vt:lpstr>
      <vt:lpstr>ID3</vt:lpstr>
      <vt:lpstr>ID3</vt:lpstr>
      <vt:lpstr>ID3</vt:lpstr>
      <vt:lpstr>ID3 algorithm (Example)</vt:lpstr>
      <vt:lpstr>ID3 algorithm (Example)</vt:lpstr>
      <vt:lpstr>ID3</vt:lpstr>
      <vt:lpstr>Example</vt:lpstr>
      <vt:lpstr>ID3</vt:lpstr>
      <vt:lpstr>Example</vt:lpstr>
      <vt:lpstr>ID3</vt:lpstr>
      <vt:lpstr>ID3 algorithm (Example)</vt:lpstr>
      <vt:lpstr>Example</vt:lpstr>
      <vt:lpstr>ID3</vt:lpstr>
      <vt:lpstr>Example</vt:lpstr>
      <vt:lpstr>Example</vt:lpstr>
      <vt:lpstr>ID3</vt:lpstr>
      <vt:lpstr>ID3 algorithm (Example)</vt:lpstr>
      <vt:lpstr>Accuracy Estimation</vt:lpstr>
      <vt:lpstr>Accuracy Estimation</vt:lpstr>
      <vt:lpstr>Example</vt:lpstr>
      <vt:lpstr>Accuracy Estimation</vt:lpstr>
      <vt:lpstr>Overfitting</vt:lpstr>
      <vt:lpstr>Overfitting</vt:lpstr>
      <vt:lpstr>Overfitting</vt:lpstr>
      <vt:lpstr>Avoiding Overfitting</vt:lpstr>
      <vt:lpstr>Avoiding Overfitting</vt:lpstr>
      <vt:lpstr>Approaches to Avoid Overfitting and Determine the Final Tree Size</vt:lpstr>
      <vt:lpstr>Statistical Hypothesis Testing</vt:lpstr>
      <vt:lpstr>Approaches to Avoid Overfitting and Determine the Final Tree Size</vt:lpstr>
      <vt:lpstr>PowerPoint Presentation</vt:lpstr>
      <vt:lpstr>PowerPoint Presentation</vt:lpstr>
      <vt:lpstr>PowerPoint Presentation</vt:lpstr>
      <vt:lpstr>Approaches to Avoid Overfitting and Determine the Final Tree Size</vt:lpstr>
      <vt:lpstr>Chi-Square Test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Approaches to Avoid Overfitting and Determine the Final Tree Size</vt:lpstr>
      <vt:lpstr>Approaches to Avoid Overfitting and Determine the Final Tree Size</vt:lpstr>
      <vt:lpstr>Approaches to Avoid Overfitting and Determine the Final Tree Size</vt:lpstr>
      <vt:lpstr>Approaches to Avoid Overfitting and Determine the Final Tree Size</vt:lpstr>
      <vt:lpstr>Approaches to Avoid Overfitting and Determine the Final Tree Size</vt:lpstr>
      <vt:lpstr> Pessimistic Error Pruning - example</vt:lpstr>
      <vt:lpstr>Discretization using Binning</vt:lpstr>
      <vt:lpstr>Discretization - Example</vt:lpstr>
      <vt:lpstr>Discretization - Example</vt:lpstr>
      <vt:lpstr>Discretization Algorithm </vt:lpstr>
      <vt:lpstr>Discretization Algorithm –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learning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405</cp:revision>
  <dcterms:created xsi:type="dcterms:W3CDTF">2021-08-28T06:43:51Z</dcterms:created>
  <dcterms:modified xsi:type="dcterms:W3CDTF">2021-10-31T12:30:11Z</dcterms:modified>
</cp:coreProperties>
</file>